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81" r:id="rId3"/>
    <p:sldId id="305" r:id="rId4"/>
    <p:sldId id="302" r:id="rId5"/>
    <p:sldId id="257" r:id="rId6"/>
    <p:sldId id="258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83" r:id="rId22"/>
    <p:sldId id="282" r:id="rId23"/>
    <p:sldId id="270" r:id="rId24"/>
    <p:sldId id="306" r:id="rId25"/>
    <p:sldId id="276" r:id="rId26"/>
    <p:sldId id="279" r:id="rId27"/>
    <p:sldId id="278" r:id="rId28"/>
    <p:sldId id="284" r:id="rId29"/>
    <p:sldId id="285" r:id="rId30"/>
    <p:sldId id="277" r:id="rId31"/>
    <p:sldId id="303" r:id="rId32"/>
    <p:sldId id="287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9" r:id="rId43"/>
    <p:sldId id="301" r:id="rId44"/>
    <p:sldId id="298" r:id="rId45"/>
    <p:sldId id="307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6"/>
    <p:restoredTop sz="89358"/>
  </p:normalViewPr>
  <p:slideViewPr>
    <p:cSldViewPr snapToGrid="0" snapToObjects="1">
      <p:cViewPr>
        <p:scale>
          <a:sx n="90" d="100"/>
          <a:sy n="90" d="100"/>
        </p:scale>
        <p:origin x="1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413CB-672F-C040-95E0-A7E53D0EDDDC}" type="datetimeFigureOut">
              <a:rPr lang="en-US" smtClean="0"/>
              <a:t>6/25/16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28C39-8EEA-3A45-B085-B471D4F4741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5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28C39-8EEA-3A45-B085-B471D4F474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5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234391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Foundations of Data Exchange and Metadata Management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899299"/>
            <a:ext cx="8915399" cy="11262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Marcelo Arenas</a:t>
            </a:r>
          </a:p>
          <a:p>
            <a:r>
              <a:rPr lang="en-US" sz="2800" dirty="0"/>
              <a:t>Ron Fagin Special </a:t>
            </a:r>
            <a:r>
              <a:rPr lang="en-US" sz="2800" dirty="0" smtClean="0"/>
              <a:t>Event - SIGMOD/PODS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mapping language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mapping from </a:t>
            </a:r>
            <a:r>
              <a:rPr lang="en-US" sz="2200" b="1" dirty="0" smtClean="0"/>
              <a:t>S </a:t>
            </a:r>
            <a:r>
              <a:rPr lang="en-US" sz="2200" dirty="0" smtClean="0"/>
              <a:t>to </a:t>
            </a:r>
            <a:r>
              <a:rPr lang="en-US" sz="2200" b="1" dirty="0" smtClean="0"/>
              <a:t>T </a:t>
            </a:r>
            <a:r>
              <a:rPr lang="en-US" sz="2200" dirty="0" smtClean="0"/>
              <a:t>is specified by a set </a:t>
            </a:r>
            <a:r>
              <a:rPr lang="en-US" sz="2200" b="1" dirty="0"/>
              <a:t>∑</a:t>
            </a:r>
            <a:r>
              <a:rPr lang="en-US" sz="2200" b="1" baseline="-25000" dirty="0" smtClean="0"/>
              <a:t>ST</a:t>
            </a:r>
            <a:r>
              <a:rPr lang="en-US" sz="2200" b="1" dirty="0" smtClean="0"/>
              <a:t> </a:t>
            </a:r>
            <a:r>
              <a:rPr lang="en-US" sz="2200" dirty="0" smtClean="0"/>
              <a:t>of </a:t>
            </a:r>
            <a:r>
              <a:rPr lang="en-US" sz="2200" dirty="0" err="1" smtClean="0"/>
              <a:t>st-tgds</a:t>
            </a:r>
            <a:endParaRPr lang="en-US" sz="2200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7570"/>
              </p:ext>
            </p:extLst>
          </p:nvPr>
        </p:nvGraphicFramePr>
        <p:xfrm>
          <a:off x="4397187" y="2944052"/>
          <a:ext cx="4679577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290"/>
                <a:gridCol w="371071"/>
                <a:gridCol w="3683216"/>
              </a:tblGrid>
              <a:tr h="375036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{ Worker(∙)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</a:t>
                      </a:r>
                      <a:endParaRPr lang="en-US" sz="2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s-ES_tradnl" sz="2200" baseline="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(∙)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∑</a:t>
                      </a:r>
                      <a:r>
                        <a:rPr lang="en-US" sz="2200" b="1" baseline="-25000" dirty="0" smtClean="0"/>
                        <a:t>ST</a:t>
                      </a:r>
                      <a:endParaRPr lang="en-US" sz="22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2200" dirty="0" smtClean="0"/>
                        <a:t>∀x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Worker(x) →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278674"/>
              </p:ext>
            </p:extLst>
          </p:nvPr>
        </p:nvGraphicFramePr>
        <p:xfrm>
          <a:off x="4397187" y="4452812"/>
          <a:ext cx="6360459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013"/>
                <a:gridCol w="363071"/>
                <a:gridCol w="53653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{ Worker(∙,∙)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</a:t>
                      </a:r>
                      <a:endParaRPr lang="en-US" sz="22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{ </a:t>
                      </a:r>
                      <a:r>
                        <a:rPr lang="es-ES_tradnl" sz="2200" baseline="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</a:rPr>
                        <a:t>∙,∙</a:t>
                      </a: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)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∑</a:t>
                      </a:r>
                      <a:r>
                        <a:rPr lang="en-US" sz="2200" b="1" baseline="-25000" dirty="0" smtClean="0"/>
                        <a:t>ST</a:t>
                      </a:r>
                      <a:endParaRPr lang="en-US" sz="2200" b="1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  <a:r>
                        <a:rPr lang="en-US" sz="2200" dirty="0" smtClean="0"/>
                        <a:t>∀</a:t>
                      </a:r>
                      <a:r>
                        <a:rPr lang="en-US" sz="2200" dirty="0" err="1" smtClean="0"/>
                        <a:t>x∀y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Worker(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x,y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) → </a:t>
                      </a:r>
                      <a:r>
                        <a:rPr lang="en-US" sz="2200" dirty="0" smtClean="0"/>
                        <a:t>∃z </a:t>
                      </a:r>
                      <a:r>
                        <a:rPr lang="en-US" sz="2200" dirty="0" err="1" smtClean="0">
                          <a:solidFill>
                            <a:schemeClr val="tx1"/>
                          </a:solidFill>
                        </a:rPr>
                        <a:t>Emp</a:t>
                      </a: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(x, z)</a:t>
                      </a:r>
                      <a:r>
                        <a:rPr lang="es-ES_tradnl" sz="2200" baseline="0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45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definition of a mapping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 mapping </a:t>
            </a:r>
            <a:r>
              <a:rPr lang="en-US" sz="2200" b="1" dirty="0" smtClean="0"/>
              <a:t>M</a:t>
            </a:r>
            <a:r>
              <a:rPr lang="en-US" sz="2200" dirty="0" smtClean="0"/>
              <a:t> is just a tuple </a:t>
            </a:r>
            <a:r>
              <a:rPr lang="en-US" sz="2200" dirty="0"/>
              <a:t>(</a:t>
            </a:r>
            <a:r>
              <a:rPr lang="en-US" sz="2200" b="1" dirty="0" smtClean="0"/>
              <a:t>S, T, ∑</a:t>
            </a:r>
            <a:r>
              <a:rPr lang="en-US" sz="2200" b="1" baseline="-25000" dirty="0" smtClean="0"/>
              <a:t>ST</a:t>
            </a:r>
            <a:r>
              <a:rPr lang="en-US" sz="2200" dirty="0" smtClean="0"/>
              <a:t>)</a:t>
            </a:r>
          </a:p>
          <a:p>
            <a:pPr lvl="1"/>
            <a:r>
              <a:rPr lang="en-US" sz="2000" dirty="0" smtClean="0"/>
              <a:t>An instance of </a:t>
            </a:r>
            <a:r>
              <a:rPr lang="en-US" sz="2000" b="1" dirty="0" smtClean="0"/>
              <a:t>S</a:t>
            </a:r>
            <a:r>
              <a:rPr lang="en-US" sz="2000" dirty="0" smtClean="0"/>
              <a:t> is called a source instance, while an instance of </a:t>
            </a:r>
            <a:r>
              <a:rPr lang="en-US" sz="2000" b="1" dirty="0" smtClean="0"/>
              <a:t>T</a:t>
            </a:r>
            <a:r>
              <a:rPr lang="en-US" sz="2000" dirty="0" smtClean="0"/>
              <a:t> is called a target instance</a:t>
            </a:r>
          </a:p>
          <a:p>
            <a:pPr lvl="1"/>
            <a:r>
              <a:rPr lang="en-US" sz="2000" b="1" dirty="0"/>
              <a:t>∑</a:t>
            </a:r>
            <a:r>
              <a:rPr lang="en-US" sz="2000" b="1" baseline="-25000" dirty="0" smtClean="0"/>
              <a:t>ST</a:t>
            </a:r>
            <a:r>
              <a:rPr lang="en-US" sz="2000" b="1" dirty="0" smtClean="0"/>
              <a:t> </a:t>
            </a:r>
            <a:r>
              <a:rPr lang="en-US" sz="2000" dirty="0" smtClean="0"/>
              <a:t>specifies the relationship between source and target data</a:t>
            </a:r>
          </a:p>
          <a:p>
            <a:endParaRPr lang="en-US" sz="2200" dirty="0" smtClean="0"/>
          </a:p>
          <a:p>
            <a:r>
              <a:rPr lang="en-US" sz="2200" dirty="0" smtClean="0"/>
              <a:t>What </a:t>
            </a:r>
            <a:r>
              <a:rPr lang="en-US" sz="2200" dirty="0"/>
              <a:t>is the semantics of a mapping?</a:t>
            </a:r>
          </a:p>
          <a:p>
            <a:pPr lvl="1"/>
            <a:r>
              <a:rPr lang="en-US" sz="2000" dirty="0"/>
              <a:t>When is a target instance considered to be a valid materialization for a source instance under </a:t>
            </a:r>
            <a:r>
              <a:rPr lang="en-US" sz="2000" b="1" dirty="0"/>
              <a:t>M</a:t>
            </a:r>
            <a:r>
              <a:rPr lang="en-US" sz="2000" dirty="0"/>
              <a:t>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0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semantics for mappings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 target instance J is a solution</a:t>
            </a:r>
            <a:r>
              <a:rPr lang="en-US" sz="2200" i="1" dirty="0" smtClean="0"/>
              <a:t> </a:t>
            </a:r>
            <a:r>
              <a:rPr lang="en-US" sz="2200" dirty="0" smtClean="0"/>
              <a:t>for a source instance I under a mapping </a:t>
            </a:r>
            <a:r>
              <a:rPr lang="en-US" sz="2200" b="1" dirty="0" smtClean="0"/>
              <a:t>M</a:t>
            </a:r>
            <a:r>
              <a:rPr lang="en-US" sz="2200" dirty="0" smtClean="0"/>
              <a:t> = </a:t>
            </a:r>
            <a:r>
              <a:rPr lang="en-US" sz="2200" dirty="0"/>
              <a:t>(</a:t>
            </a:r>
            <a:r>
              <a:rPr lang="en-US" sz="2200" b="1" dirty="0"/>
              <a:t>S, T, ∑</a:t>
            </a:r>
            <a:r>
              <a:rPr lang="en-US" sz="2200" b="1" baseline="-25000" dirty="0"/>
              <a:t>ST</a:t>
            </a:r>
            <a:r>
              <a:rPr lang="en-US" sz="2200" dirty="0" smtClean="0"/>
              <a:t>) if:</a:t>
            </a:r>
          </a:p>
          <a:p>
            <a:endParaRPr lang="en-US" sz="2200" dirty="0"/>
          </a:p>
          <a:p>
            <a:pPr marL="57150" indent="0" algn="ctr">
              <a:buNone/>
            </a:pPr>
            <a:r>
              <a:rPr lang="en-US" sz="2200" dirty="0" smtClean="0"/>
              <a:t>(I,J) satisfies </a:t>
            </a:r>
            <a:r>
              <a:rPr lang="en-US" sz="2200" b="1" dirty="0"/>
              <a:t>∑</a:t>
            </a:r>
            <a:r>
              <a:rPr lang="en-US" sz="2200" b="1" baseline="-25000" dirty="0" smtClean="0"/>
              <a:t>ST </a:t>
            </a:r>
            <a:r>
              <a:rPr lang="en-US" sz="2200" dirty="0" smtClean="0"/>
              <a:t>under the usual</a:t>
            </a:r>
          </a:p>
          <a:p>
            <a:pPr marL="57150" indent="0" algn="ctr">
              <a:buNone/>
            </a:pPr>
            <a:r>
              <a:rPr lang="en-US" sz="2200" dirty="0" smtClean="0"/>
              <a:t>semantics </a:t>
            </a:r>
            <a:r>
              <a:rPr lang="en-US" sz="2200" dirty="0" smtClean="0"/>
              <a:t>of </a:t>
            </a:r>
            <a:r>
              <a:rPr lang="en-US" sz="2200" dirty="0" smtClean="0"/>
              <a:t>first-order logic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2118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semantics </a:t>
            </a:r>
            <a:r>
              <a:rPr lang="en-US" dirty="0"/>
              <a:t>for mappings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0" y="1951222"/>
            <a:ext cx="8915400" cy="896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Assume we have a mapping specified by Worker(x) → </a:t>
            </a:r>
            <a:r>
              <a:rPr lang="en-US" sz="2200" dirty="0" err="1" smtClean="0"/>
              <a:t>Emp</a:t>
            </a:r>
            <a:r>
              <a:rPr lang="en-US" sz="2200" dirty="0" smtClean="0"/>
              <a:t>(x) and instances: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821955"/>
              </p:ext>
            </p:extLst>
          </p:nvPr>
        </p:nvGraphicFramePr>
        <p:xfrm>
          <a:off x="2982912" y="3036361"/>
          <a:ext cx="7747841" cy="42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4392"/>
                <a:gridCol w="378936"/>
                <a:gridCol w="69345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 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{</a:t>
                      </a:r>
                      <a:r>
                        <a:rPr lang="en-US" sz="2200" baseline="0" dirty="0" smtClean="0"/>
                        <a:t> Worker(Ron), Worker(John), Worker(Paul) }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186733"/>
              </p:ext>
            </p:extLst>
          </p:nvPr>
        </p:nvGraphicFramePr>
        <p:xfrm>
          <a:off x="2982912" y="3667039"/>
          <a:ext cx="7747841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92"/>
                <a:gridCol w="391754"/>
                <a:gridCol w="69216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</a:t>
                      </a:r>
                      <a:r>
                        <a:rPr lang="en-US" sz="2200" baseline="-25000" dirty="0" smtClean="0"/>
                        <a:t>1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{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Emp</a:t>
                      </a:r>
                      <a:r>
                        <a:rPr lang="en-US" sz="2200" baseline="0" dirty="0" smtClean="0"/>
                        <a:t>(Ron), </a:t>
                      </a:r>
                      <a:r>
                        <a:rPr lang="en-US" sz="2200" baseline="0" dirty="0" err="1" smtClean="0"/>
                        <a:t>Emp</a:t>
                      </a:r>
                      <a:r>
                        <a:rPr lang="en-US" sz="2200" baseline="0" dirty="0" smtClean="0"/>
                        <a:t>(John), </a:t>
                      </a:r>
                      <a:r>
                        <a:rPr lang="en-US" sz="2200" baseline="0" dirty="0" err="1" smtClean="0"/>
                        <a:t>Emp</a:t>
                      </a:r>
                      <a:r>
                        <a:rPr lang="en-US" sz="2200" baseline="0" dirty="0" smtClean="0"/>
                        <a:t>(Paul) }</a:t>
                      </a:r>
                      <a:endParaRPr lang="en-US" sz="2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</a:t>
                      </a:r>
                      <a:r>
                        <a:rPr lang="en-US" sz="2200" baseline="-25000" dirty="0" smtClean="0"/>
                        <a:t>2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=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{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Emp</a:t>
                      </a:r>
                      <a:r>
                        <a:rPr lang="en-US" sz="2200" baseline="0" dirty="0" smtClean="0"/>
                        <a:t>(Ron), </a:t>
                      </a:r>
                      <a:r>
                        <a:rPr lang="en-US" sz="2200" baseline="0" dirty="0" err="1" smtClean="0"/>
                        <a:t>Emp</a:t>
                      </a:r>
                      <a:r>
                        <a:rPr lang="en-US" sz="2200" baseline="0" dirty="0" smtClean="0"/>
                        <a:t>(John) }</a:t>
                      </a:r>
                      <a:endParaRPr lang="en-US" sz="2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Marcador de contenido 2"/>
          <p:cNvSpPr txBox="1">
            <a:spLocks/>
          </p:cNvSpPr>
          <p:nvPr/>
        </p:nvSpPr>
        <p:spPr>
          <a:xfrm>
            <a:off x="2589210" y="4921987"/>
            <a:ext cx="9297990" cy="896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smtClean="0"/>
              <a:t>J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is a solution for I:  (</a:t>
            </a:r>
            <a:r>
              <a:rPr lang="en-US" sz="2200" dirty="0"/>
              <a:t>I, J</a:t>
            </a:r>
            <a:r>
              <a:rPr lang="en-US" sz="2200" baseline="-25000" dirty="0"/>
              <a:t>1</a:t>
            </a:r>
            <a:r>
              <a:rPr lang="en-US" sz="2200" dirty="0"/>
              <a:t>) ⊨ ∀x Worker(x) → </a:t>
            </a:r>
            <a:r>
              <a:rPr lang="en-US" sz="2200" dirty="0" err="1"/>
              <a:t>Emp</a:t>
            </a:r>
            <a:r>
              <a:rPr lang="en-US" sz="2200" dirty="0"/>
              <a:t>(x)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J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/>
              <a:t>is </a:t>
            </a:r>
            <a:r>
              <a:rPr lang="en-US" sz="2200" dirty="0" smtClean="0"/>
              <a:t>not a </a:t>
            </a:r>
            <a:r>
              <a:rPr lang="en-US" sz="2200" dirty="0"/>
              <a:t>solution for </a:t>
            </a:r>
            <a:r>
              <a:rPr lang="en-US" sz="2200" dirty="0" smtClean="0"/>
              <a:t>I: and (I</a:t>
            </a:r>
            <a:r>
              <a:rPr lang="en-US" sz="2200" dirty="0"/>
              <a:t>, </a:t>
            </a:r>
            <a:r>
              <a:rPr lang="en-US" sz="2200" dirty="0" smtClean="0"/>
              <a:t>J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) ⊭ ∀x </a:t>
            </a:r>
            <a:r>
              <a:rPr lang="en-US" sz="2200" dirty="0"/>
              <a:t>Worker(x) → </a:t>
            </a:r>
            <a:r>
              <a:rPr lang="en-US" sz="2200" dirty="0" err="1"/>
              <a:t>Emp</a:t>
            </a:r>
            <a:r>
              <a:rPr lang="en-US" sz="2200" dirty="0"/>
              <a:t>(x) </a:t>
            </a:r>
          </a:p>
          <a:p>
            <a:pPr marL="0" indent="0">
              <a:buFont typeface="Wingdings 3" charset="2"/>
              <a:buNone/>
            </a:pPr>
            <a:endParaRPr lang="en-US" sz="2200" dirty="0" smtClean="0"/>
          </a:p>
          <a:p>
            <a:pPr marL="0" indent="0">
              <a:buFont typeface="Wingdings 3" charset="2"/>
              <a:buNone/>
            </a:pPr>
            <a:endParaRPr lang="en-US" sz="2200" dirty="0" smtClean="0"/>
          </a:p>
          <a:p>
            <a:pPr marL="0" indent="0">
              <a:buFont typeface="Wingdings 3" charset="2"/>
              <a:buNone/>
            </a:pPr>
            <a:endParaRPr lang="en-US" sz="2200" dirty="0" smtClean="0"/>
          </a:p>
          <a:p>
            <a:pPr marL="0" indent="0">
              <a:buFont typeface="Wingdings 3" charset="2"/>
              <a:buNone/>
            </a:pPr>
            <a:endParaRPr lang="en-US" sz="2200" dirty="0" smtClean="0"/>
          </a:p>
          <a:p>
            <a:pPr marL="0" indent="0">
              <a:buFont typeface="Wingdings 3" charset="2"/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52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semantics </a:t>
            </a:r>
            <a:r>
              <a:rPr lang="en-US" dirty="0"/>
              <a:t>for mappings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Consider a mapping specified by </a:t>
            </a:r>
            <a:r>
              <a:rPr lang="en-US" sz="2200" dirty="0"/>
              <a:t>Worker(</a:t>
            </a:r>
            <a:r>
              <a:rPr lang="en-US" sz="2200" dirty="0" err="1"/>
              <a:t>x,y</a:t>
            </a:r>
            <a:r>
              <a:rPr lang="en-US" sz="2200" dirty="0"/>
              <a:t>) → ∃z </a:t>
            </a:r>
            <a:r>
              <a:rPr lang="en-US" sz="2200" dirty="0" err="1"/>
              <a:t>Emp</a:t>
            </a:r>
            <a:r>
              <a:rPr lang="en-US" sz="2200" dirty="0"/>
              <a:t>(x, z)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35047"/>
              </p:ext>
            </p:extLst>
          </p:nvPr>
        </p:nvGraphicFramePr>
        <p:xfrm>
          <a:off x="2589212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7290"/>
              </p:ext>
            </p:extLst>
          </p:nvPr>
        </p:nvGraphicFramePr>
        <p:xfrm>
          <a:off x="8149039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D3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59161"/>
              </p:ext>
            </p:extLst>
          </p:nvPr>
        </p:nvGraphicFramePr>
        <p:xfrm>
          <a:off x="8149692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D1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199093"/>
              </p:ext>
            </p:extLst>
          </p:nvPr>
        </p:nvGraphicFramePr>
        <p:xfrm>
          <a:off x="8148386" y="3168971"/>
          <a:ext cx="235877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D1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D2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Ringo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D1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ector recto de flecha 13"/>
          <p:cNvCxnSpPr/>
          <p:nvPr/>
        </p:nvCxnSpPr>
        <p:spPr>
          <a:xfrm>
            <a:off x="5538694" y="4022911"/>
            <a:ext cx="21209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7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good solution?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classical notions of null value and homomorphism are used to solve this issue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smtClean="0"/>
              <a:t>Target instances are allowed to contain constants </a:t>
            </a:r>
            <a:r>
              <a:rPr lang="en-US" sz="2200" dirty="0" smtClean="0"/>
              <a:t>and nulls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err="1" smtClean="0"/>
              <a:t>Homomorphisms</a:t>
            </a:r>
            <a:r>
              <a:rPr lang="en-US" sz="2200" dirty="0" smtClean="0"/>
              <a:t> are used to define a notion of most general solution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11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with null values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Consider a mapping specified by </a:t>
            </a:r>
            <a:r>
              <a:rPr lang="en-US" sz="2200" dirty="0"/>
              <a:t>Worker(</a:t>
            </a:r>
            <a:r>
              <a:rPr lang="en-US" sz="2200" dirty="0" err="1"/>
              <a:t>x,y</a:t>
            </a:r>
            <a:r>
              <a:rPr lang="en-US" sz="2200" dirty="0"/>
              <a:t>) → ∃z </a:t>
            </a:r>
            <a:r>
              <a:rPr lang="en-US" sz="2200" dirty="0" err="1"/>
              <a:t>Emp</a:t>
            </a:r>
            <a:r>
              <a:rPr lang="en-US" sz="2200" dirty="0"/>
              <a:t>(x, z)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/>
          </p:nvPr>
        </p:nvGraphicFramePr>
        <p:xfrm>
          <a:off x="2589212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80595"/>
              </p:ext>
            </p:extLst>
          </p:nvPr>
        </p:nvGraphicFramePr>
        <p:xfrm>
          <a:off x="8250298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null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null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null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ector recto de flecha 13"/>
          <p:cNvCxnSpPr/>
          <p:nvPr/>
        </p:nvCxnSpPr>
        <p:spPr>
          <a:xfrm>
            <a:off x="5538694" y="4022911"/>
            <a:ext cx="21209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564285"/>
              </p:ext>
            </p:extLst>
          </p:nvPr>
        </p:nvGraphicFramePr>
        <p:xfrm>
          <a:off x="8250298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accent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notion of homomorphism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Consider two instances J</a:t>
            </a:r>
            <a:r>
              <a:rPr lang="en-US" sz="2200" baseline="-25000" dirty="0"/>
              <a:t>1</a:t>
            </a:r>
            <a:r>
              <a:rPr lang="en-US" sz="2200" dirty="0"/>
              <a:t> and J</a:t>
            </a:r>
            <a:r>
              <a:rPr lang="en-US" sz="2200" baseline="-25000" dirty="0"/>
              <a:t>2</a:t>
            </a:r>
            <a:r>
              <a:rPr lang="en-US" sz="2200" dirty="0"/>
              <a:t> of the same schema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Consider a function h from the set of constants and </a:t>
            </a:r>
            <a:r>
              <a:rPr lang="en-US" sz="2200" dirty="0" smtClean="0"/>
              <a:t>nulls </a:t>
            </a:r>
            <a:r>
              <a:rPr lang="en-US" sz="2200" dirty="0" smtClean="0"/>
              <a:t>to the set of constants and </a:t>
            </a:r>
            <a:r>
              <a:rPr lang="en-US" sz="2200" dirty="0" smtClean="0"/>
              <a:t>nulls</a:t>
            </a: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h is a homomorphism from J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to J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if</a:t>
            </a:r>
          </a:p>
          <a:p>
            <a:r>
              <a:rPr lang="en-US" sz="2200" dirty="0" smtClean="0"/>
              <a:t>h(c) = c for every constant c</a:t>
            </a:r>
          </a:p>
          <a:p>
            <a:r>
              <a:rPr lang="en-US" sz="2200" dirty="0" smtClean="0"/>
              <a:t>if R(a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..., a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 is a fact in J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 then R(h(a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), </a:t>
            </a:r>
            <a:r>
              <a:rPr lang="en-US" sz="2200" dirty="0"/>
              <a:t>..., </a:t>
            </a:r>
            <a:r>
              <a:rPr lang="en-US" sz="2200" dirty="0" smtClean="0"/>
              <a:t>h(a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)) is a fact in </a:t>
            </a:r>
            <a:r>
              <a:rPr lang="en-US" sz="2200" dirty="0"/>
              <a:t>J</a:t>
            </a:r>
            <a:r>
              <a:rPr lang="en-US" sz="2200" baseline="-25000" dirty="0"/>
              <a:t>2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notion of homomorphism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511625"/>
              </p:ext>
            </p:extLst>
          </p:nvPr>
        </p:nvGraphicFramePr>
        <p:xfrm>
          <a:off x="8250298" y="3168971"/>
          <a:ext cx="235877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Ron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Ringo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Paul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ector recto de flecha 13"/>
          <p:cNvCxnSpPr/>
          <p:nvPr/>
        </p:nvCxnSpPr>
        <p:spPr>
          <a:xfrm>
            <a:off x="4947989" y="3761158"/>
            <a:ext cx="3302309" cy="0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57755"/>
              </p:ext>
            </p:extLst>
          </p:nvPr>
        </p:nvGraphicFramePr>
        <p:xfrm>
          <a:off x="2589211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Ron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</a:rPr>
                        <a:t>Paul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73109"/>
              </p:ext>
            </p:extLst>
          </p:nvPr>
        </p:nvGraphicFramePr>
        <p:xfrm>
          <a:off x="4268020" y="1694556"/>
          <a:ext cx="4662246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2620"/>
                <a:gridCol w="360000"/>
                <a:gridCol w="942976"/>
                <a:gridCol w="1085850"/>
                <a:gridCol w="360000"/>
                <a:gridCol w="650800"/>
              </a:tblGrid>
              <a:tr h="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h(Ron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 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Ron 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h(John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John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Paul) 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Paul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h(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baseline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9" name="Conector recto de flecha 18"/>
          <p:cNvCxnSpPr/>
          <p:nvPr/>
        </p:nvCxnSpPr>
        <p:spPr>
          <a:xfrm>
            <a:off x="4968428" y="4235771"/>
            <a:ext cx="3302309" cy="0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4947988" y="4657112"/>
            <a:ext cx="3322749" cy="368018"/>
          </a:xfrm>
          <a:prstGeom prst="straightConnector1">
            <a:avLst/>
          </a:prstGeom>
          <a:ln w="38100">
            <a:solidFill>
              <a:schemeClr val="accent2"/>
            </a:solidFill>
            <a:prstDash val="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38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notion of universal solution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Given a mapping </a:t>
            </a:r>
            <a:r>
              <a:rPr lang="en-US" sz="2200" b="1" dirty="0" smtClean="0"/>
              <a:t>M</a:t>
            </a:r>
            <a:r>
              <a:rPr lang="en-US" sz="2200" dirty="0" smtClean="0"/>
              <a:t> and a source instance I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A solution J for I under </a:t>
            </a:r>
            <a:r>
              <a:rPr lang="en-US" sz="2200" b="1" dirty="0" smtClean="0"/>
              <a:t>M</a:t>
            </a:r>
            <a:r>
              <a:rPr lang="en-US" sz="2200" dirty="0" smtClean="0"/>
              <a:t> is a universal solution if: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smtClean="0"/>
              <a:t>for every solution K for I under </a:t>
            </a:r>
            <a:r>
              <a:rPr lang="en-US" sz="2200" b="1" dirty="0" smtClean="0"/>
              <a:t>M</a:t>
            </a:r>
            <a:r>
              <a:rPr lang="en-US" sz="2200" dirty="0" smtClean="0"/>
              <a:t>, </a:t>
            </a:r>
          </a:p>
          <a:p>
            <a:pPr marL="0" indent="0" algn="ctr">
              <a:buNone/>
            </a:pPr>
            <a:r>
              <a:rPr lang="en-US" sz="2200" dirty="0" smtClean="0"/>
              <a:t>there exists a homomorphism from J to K</a:t>
            </a:r>
          </a:p>
          <a:p>
            <a:pPr algn="ctr"/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</a:t>
            </a:r>
            <a:r>
              <a:rPr lang="en-US" dirty="0" smtClean="0"/>
              <a:t>for a formal definition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We had a paper with Ron </a:t>
            </a:r>
            <a:r>
              <a:rPr lang="en-US" sz="2200" dirty="0" smtClean="0"/>
              <a:t>in PODS 2004</a:t>
            </a:r>
          </a:p>
          <a:p>
            <a:endParaRPr lang="en-US" sz="2200" dirty="0"/>
          </a:p>
          <a:p>
            <a:r>
              <a:rPr lang="en-US" sz="2200" dirty="0" smtClean="0"/>
              <a:t>Back then I was a Ph.D. student, and asked Ron whether I could do an </a:t>
            </a:r>
            <a:r>
              <a:rPr lang="en-US" sz="2200" dirty="0" smtClean="0"/>
              <a:t>internship </a:t>
            </a:r>
            <a:r>
              <a:rPr lang="en-US" sz="2200" dirty="0" smtClean="0"/>
              <a:t>in </a:t>
            </a:r>
            <a:r>
              <a:rPr lang="en-US" sz="2200" dirty="0" smtClean="0"/>
              <a:t>IBM </a:t>
            </a:r>
            <a:r>
              <a:rPr lang="en-US" sz="2200" dirty="0" err="1" smtClean="0"/>
              <a:t>Almaden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He was very positive about the idea, but there were some funding issues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7092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notion of universal solution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9069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Consider a mapping specified by </a:t>
            </a:r>
            <a:r>
              <a:rPr lang="en-US" sz="2200" dirty="0"/>
              <a:t>Worker(</a:t>
            </a:r>
            <a:r>
              <a:rPr lang="en-US" sz="2200" dirty="0" err="1"/>
              <a:t>x,y</a:t>
            </a:r>
            <a:r>
              <a:rPr lang="en-US" sz="2200" dirty="0"/>
              <a:t>) → ∃z </a:t>
            </a:r>
            <a:r>
              <a:rPr lang="en-US" sz="2200" dirty="0" err="1"/>
              <a:t>Emp</a:t>
            </a:r>
            <a:r>
              <a:rPr lang="en-US" sz="2200" dirty="0"/>
              <a:t>(x, z)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785506"/>
              </p:ext>
            </p:extLst>
          </p:nvPr>
        </p:nvGraphicFramePr>
        <p:xfrm>
          <a:off x="5508594" y="2380301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787582"/>
              </p:ext>
            </p:extLst>
          </p:nvPr>
        </p:nvGraphicFramePr>
        <p:xfrm>
          <a:off x="1871354" y="238030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95539"/>
              </p:ext>
            </p:extLst>
          </p:nvPr>
        </p:nvGraphicFramePr>
        <p:xfrm>
          <a:off x="9145834" y="238030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2619"/>
              </p:ext>
            </p:extLst>
          </p:nvPr>
        </p:nvGraphicFramePr>
        <p:xfrm>
          <a:off x="1883962" y="4394902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Conector recto de flecha 15"/>
          <p:cNvCxnSpPr/>
          <p:nvPr/>
        </p:nvCxnSpPr>
        <p:spPr>
          <a:xfrm flipH="1">
            <a:off x="4356100" y="3233741"/>
            <a:ext cx="9906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3" name="Tabl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33623"/>
              </p:ext>
            </p:extLst>
          </p:nvPr>
        </p:nvGraphicFramePr>
        <p:xfrm>
          <a:off x="9145834" y="4394902"/>
          <a:ext cx="2358778" cy="213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3311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Ringo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Conector recto de flecha 38"/>
          <p:cNvCxnSpPr/>
          <p:nvPr/>
        </p:nvCxnSpPr>
        <p:spPr>
          <a:xfrm flipH="1">
            <a:off x="4356100" y="3835400"/>
            <a:ext cx="990600" cy="134620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Conector recto de flecha 51"/>
          <p:cNvCxnSpPr/>
          <p:nvPr/>
        </p:nvCxnSpPr>
        <p:spPr>
          <a:xfrm rot="10800000" flipH="1">
            <a:off x="8029266" y="3221041"/>
            <a:ext cx="9906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/>
          <p:nvPr/>
        </p:nvCxnSpPr>
        <p:spPr>
          <a:xfrm>
            <a:off x="7993339" y="3863983"/>
            <a:ext cx="990600" cy="134620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Elipse 66"/>
          <p:cNvSpPr/>
          <p:nvPr/>
        </p:nvSpPr>
        <p:spPr>
          <a:xfrm>
            <a:off x="1358901" y="2212721"/>
            <a:ext cx="3365500" cy="2054479"/>
          </a:xfrm>
          <a:prstGeom prst="ellipse">
            <a:avLst/>
          </a:pr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universal solutions efficiently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The last ingredient: a </a:t>
            </a:r>
            <a:r>
              <a:rPr lang="en-US" sz="2200" dirty="0" smtClean="0"/>
              <a:t>polynomial-time </a:t>
            </a:r>
            <a:r>
              <a:rPr lang="en-US" sz="2200" dirty="0" smtClean="0"/>
              <a:t>algorithm for computing universal solutions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The well-known notion of chase can be used to compute universal solutions</a:t>
            </a:r>
          </a:p>
          <a:p>
            <a:pPr lvl="1"/>
            <a:r>
              <a:rPr lang="en-US" sz="2000" dirty="0" smtClean="0"/>
              <a:t>Existential variables in </a:t>
            </a:r>
            <a:r>
              <a:rPr lang="en-US" sz="2000" dirty="0" err="1" smtClean="0"/>
              <a:t>st-tgds</a:t>
            </a:r>
            <a:r>
              <a:rPr lang="en-US" sz="2000" dirty="0" smtClean="0"/>
              <a:t> </a:t>
            </a:r>
            <a:r>
              <a:rPr lang="en-US" sz="2000" dirty="0" smtClean="0"/>
              <a:t>are replaced by fresh </a:t>
            </a:r>
            <a:r>
              <a:rPr lang="en-US" sz="2000" dirty="0" smtClean="0"/>
              <a:t>nulls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universal solutions efficiently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Consider a mapping specified by </a:t>
            </a:r>
            <a:r>
              <a:rPr lang="en-US" sz="2200" dirty="0"/>
              <a:t>Worker(</a:t>
            </a:r>
            <a:r>
              <a:rPr lang="en-US" sz="2200" dirty="0" err="1"/>
              <a:t>x,y</a:t>
            </a:r>
            <a:r>
              <a:rPr lang="en-US" sz="2200" dirty="0"/>
              <a:t>) → ∃z </a:t>
            </a:r>
            <a:r>
              <a:rPr lang="en-US" sz="2200" dirty="0" err="1"/>
              <a:t>Emp</a:t>
            </a:r>
            <a:r>
              <a:rPr lang="en-US" sz="2200" dirty="0"/>
              <a:t>(x, z)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85905"/>
              </p:ext>
            </p:extLst>
          </p:nvPr>
        </p:nvGraphicFramePr>
        <p:xfrm>
          <a:off x="2726236" y="3168971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Conector recto de flecha 13"/>
          <p:cNvCxnSpPr/>
          <p:nvPr/>
        </p:nvCxnSpPr>
        <p:spPr>
          <a:xfrm>
            <a:off x="5245100" y="3822701"/>
            <a:ext cx="274320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5245100" y="4216400"/>
            <a:ext cx="2743200" cy="1"/>
          </a:xfrm>
          <a:prstGeom prst="straightConnector1">
            <a:avLst/>
          </a:prstGeom>
          <a:ln w="38100">
            <a:solidFill>
              <a:schemeClr val="accent1"/>
            </a:solidFill>
            <a:prstDash val="sys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5245100" y="4610099"/>
            <a:ext cx="2743200" cy="2"/>
          </a:xfrm>
          <a:prstGeom prst="straightConnector1">
            <a:avLst/>
          </a:prstGeom>
          <a:ln w="38100">
            <a:solidFill>
              <a:schemeClr val="accent1"/>
            </a:solidFill>
            <a:prstDash val="sysDash"/>
            <a:tailEnd type="triangle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390279"/>
              </p:ext>
            </p:extLst>
          </p:nvPr>
        </p:nvGraphicFramePr>
        <p:xfrm>
          <a:off x="8148386" y="3168971"/>
          <a:ext cx="235877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77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/>
                        <a:t>Emp</a:t>
                      </a:r>
                      <a:endParaRPr lang="en-US" sz="2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16908"/>
              </p:ext>
            </p:extLst>
          </p:nvPr>
        </p:nvGraphicFramePr>
        <p:xfrm>
          <a:off x="8148386" y="3594659"/>
          <a:ext cx="2358778" cy="42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6496"/>
              </p:ext>
            </p:extLst>
          </p:nvPr>
        </p:nvGraphicFramePr>
        <p:xfrm>
          <a:off x="8148386" y="4445003"/>
          <a:ext cx="2358778" cy="42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033062"/>
              </p:ext>
            </p:extLst>
          </p:nvPr>
        </p:nvGraphicFramePr>
        <p:xfrm>
          <a:off x="8148386" y="4019315"/>
          <a:ext cx="2358778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9389"/>
                <a:gridCol w="117938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8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210049"/>
          </a:xfrm>
        </p:spPr>
        <p:txBody>
          <a:bodyPr>
            <a:normAutofit/>
          </a:bodyPr>
          <a:lstStyle/>
          <a:p>
            <a:r>
              <a:rPr lang="en-US" sz="2400" dirty="0"/>
              <a:t>Framework has to be </a:t>
            </a:r>
            <a:r>
              <a:rPr lang="en-US" sz="2400" dirty="0" smtClean="0"/>
              <a:t>simple</a:t>
            </a:r>
            <a:endParaRPr lang="en-US" sz="2400" dirty="0"/>
          </a:p>
          <a:p>
            <a:pPr lvl="1"/>
            <a:r>
              <a:rPr lang="en-US" sz="2200" dirty="0"/>
              <a:t>Syntax and semantics of mappings are </a:t>
            </a:r>
            <a:r>
              <a:rPr lang="en-US" sz="2200" dirty="0" smtClean="0"/>
              <a:t>simple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Framework has to be general enough to be of practical interest</a:t>
            </a:r>
          </a:p>
          <a:p>
            <a:pPr lvl="1"/>
            <a:r>
              <a:rPr lang="en-US" sz="2200" dirty="0" smtClean="0"/>
              <a:t>Based on realistic assumptions</a:t>
            </a:r>
          </a:p>
          <a:p>
            <a:pPr lvl="1"/>
            <a:endParaRPr lang="en-US" sz="2600" dirty="0" smtClean="0"/>
          </a:p>
          <a:p>
            <a:pPr marL="5715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6833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2100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Main notions </a:t>
            </a:r>
            <a:r>
              <a:rPr lang="en-US" sz="2400" dirty="0" smtClean="0"/>
              <a:t>have </a:t>
            </a:r>
            <a:r>
              <a:rPr lang="en-US" sz="2400" dirty="0" smtClean="0"/>
              <a:t>to be well formalized</a:t>
            </a:r>
          </a:p>
          <a:p>
            <a:pPr lvl="1"/>
            <a:r>
              <a:rPr lang="en-US" sz="2200" dirty="0" smtClean="0"/>
              <a:t>It is important to have a precise definition of what a valid </a:t>
            </a:r>
            <a:r>
              <a:rPr lang="en-US" sz="2200" dirty="0" smtClean="0"/>
              <a:t>translation</a:t>
            </a:r>
            <a:r>
              <a:rPr lang="en-US" sz="2200" dirty="0" smtClean="0"/>
              <a:t> </a:t>
            </a:r>
            <a:r>
              <a:rPr lang="en-US" sz="2200" dirty="0" smtClean="0"/>
              <a:t>of a source instance is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400" dirty="0" smtClean="0"/>
              <a:t>Do not reinvent the wheel: use w</a:t>
            </a:r>
            <a:r>
              <a:rPr lang="en-US" sz="2400" dirty="0" smtClean="0"/>
              <a:t>ell-known </a:t>
            </a:r>
            <a:r>
              <a:rPr lang="en-US" sz="2400" dirty="0" smtClean="0"/>
              <a:t>and widely-studied </a:t>
            </a:r>
            <a:r>
              <a:rPr lang="en-US" sz="2400" dirty="0" smtClean="0"/>
              <a:t>concepts</a:t>
            </a:r>
            <a:r>
              <a:rPr lang="en-US" sz="2400" dirty="0" smtClean="0"/>
              <a:t>, bring tools from other areas</a:t>
            </a:r>
            <a:endParaRPr lang="en-US" sz="2400" dirty="0" smtClean="0"/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yntax and </a:t>
            </a:r>
            <a:r>
              <a:rPr lang="en-US" sz="2200" dirty="0" smtClean="0"/>
              <a:t>semantics of mappings </a:t>
            </a:r>
            <a:r>
              <a:rPr lang="en-US" sz="2200" dirty="0" smtClean="0"/>
              <a:t>are</a:t>
            </a:r>
            <a:r>
              <a:rPr lang="en-US" sz="2200" dirty="0" smtClean="0"/>
              <a:t> </a:t>
            </a:r>
            <a:r>
              <a:rPr lang="en-US" sz="2200" dirty="0" smtClean="0"/>
              <a:t>based </a:t>
            </a:r>
            <a:r>
              <a:rPr lang="en-US" sz="2200" dirty="0"/>
              <a:t>on </a:t>
            </a:r>
            <a:r>
              <a:rPr lang="en-US" sz="2200" dirty="0" smtClean="0"/>
              <a:t>first-order logic</a:t>
            </a:r>
          </a:p>
          <a:p>
            <a:pPr lvl="1"/>
            <a:r>
              <a:rPr lang="en-US" sz="2200" dirty="0" smtClean="0"/>
              <a:t>Universal solutions are defined in terms of </a:t>
            </a:r>
            <a:r>
              <a:rPr lang="en-US" sz="2200" dirty="0" err="1" smtClean="0"/>
              <a:t>homomorphisms</a:t>
            </a:r>
            <a:r>
              <a:rPr lang="en-US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6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is not all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fundamental problem of answering target queries was also considered</a:t>
            </a:r>
            <a:endParaRPr lang="en-US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02336"/>
              </p:ext>
            </p:extLst>
          </p:nvPr>
        </p:nvGraphicFramePr>
        <p:xfrm>
          <a:off x="2589212" y="3642846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79567"/>
              </p:ext>
            </p:extLst>
          </p:nvPr>
        </p:nvGraphicFramePr>
        <p:xfrm>
          <a:off x="7790480" y="3642846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0613"/>
              </p:ext>
            </p:extLst>
          </p:nvPr>
        </p:nvGraphicFramePr>
        <p:xfrm>
          <a:off x="8121835" y="3871446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62754"/>
              </p:ext>
            </p:extLst>
          </p:nvPr>
        </p:nvGraphicFramePr>
        <p:xfrm>
          <a:off x="8355021" y="3537855"/>
          <a:ext cx="235877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Ringo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89528"/>
              </p:ext>
            </p:extLst>
          </p:nvPr>
        </p:nvGraphicFramePr>
        <p:xfrm>
          <a:off x="8607451" y="4245323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ctor recto de flecha 8"/>
          <p:cNvCxnSpPr/>
          <p:nvPr/>
        </p:nvCxnSpPr>
        <p:spPr>
          <a:xfrm>
            <a:off x="5477730" y="4699486"/>
            <a:ext cx="178301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Llamada ovalada 13"/>
          <p:cNvSpPr/>
          <p:nvPr/>
        </p:nvSpPr>
        <p:spPr>
          <a:xfrm>
            <a:off x="4800970" y="1620591"/>
            <a:ext cx="4027488" cy="1563530"/>
          </a:xfrm>
          <a:prstGeom prst="wedgeEllipseCallout">
            <a:avLst>
              <a:gd name="adj1" fmla="val 29242"/>
              <a:gd name="adj2" fmla="val 9394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How do we answer </a:t>
            </a:r>
            <a:r>
              <a:rPr lang="en-US" sz="2200" smtClean="0"/>
              <a:t>a target query</a:t>
            </a:r>
            <a:r>
              <a:rPr lang="en-US" sz="2200" dirty="0" smtClean="0"/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819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semantics for target queries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How to evaluate a query Q over an instance I is well understood</a:t>
            </a:r>
          </a:p>
          <a:p>
            <a:pPr lvl="1"/>
            <a:r>
              <a:rPr lang="en-US" sz="2000" dirty="0" smtClean="0"/>
              <a:t>Q(I) is used to denote the answer to Q over I</a:t>
            </a:r>
          </a:p>
          <a:p>
            <a:endParaRPr lang="en-US" sz="2000" dirty="0"/>
          </a:p>
          <a:p>
            <a:r>
              <a:rPr lang="en-US" sz="2200" dirty="0" smtClean="0"/>
              <a:t>This notion is used to define the answer to a target query with respect to a source instance given a mapping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6233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semantics for target queries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Given a mapping </a:t>
            </a:r>
            <a:r>
              <a:rPr lang="en-US" sz="2200" b="1" dirty="0" smtClean="0"/>
              <a:t>M</a:t>
            </a:r>
            <a:r>
              <a:rPr lang="en-US" sz="2200" dirty="0" smtClean="0"/>
              <a:t>, a source instance I and a query Q over the target schema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The set of certain answers of Q with respect to I given </a:t>
            </a:r>
            <a:r>
              <a:rPr lang="en-US" sz="2200" b="1" dirty="0" smtClean="0"/>
              <a:t>M</a:t>
            </a:r>
            <a:r>
              <a:rPr lang="en-US" sz="2200" dirty="0"/>
              <a:t> </a:t>
            </a:r>
            <a:r>
              <a:rPr lang="en-US" sz="2200" dirty="0" smtClean="0"/>
              <a:t>is</a:t>
            </a:r>
            <a:r>
              <a:rPr lang="en-US" sz="2200" dirty="0" smtClean="0"/>
              <a:t> </a:t>
            </a:r>
            <a:r>
              <a:rPr lang="en-US" sz="2200" dirty="0" smtClean="0"/>
              <a:t>defined as:</a:t>
            </a:r>
            <a:endParaRPr lang="en-US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3305713" y="4694476"/>
            <a:ext cx="21675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certain</a:t>
            </a:r>
            <a:r>
              <a:rPr lang="en-US" sz="2200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(Q,I) =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25802" y="4402087"/>
            <a:ext cx="6383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∩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97079" y="4694474"/>
            <a:ext cx="7745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Q(J)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473294" y="5322356"/>
            <a:ext cx="37433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 is a solution for I under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semantics for target queries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Consider a mapping specified by Worker(</a:t>
            </a:r>
            <a:r>
              <a:rPr lang="en-US" sz="2200" dirty="0" err="1"/>
              <a:t>x,y</a:t>
            </a:r>
            <a:r>
              <a:rPr lang="en-US" sz="2200" dirty="0"/>
              <a:t>) → ∃z </a:t>
            </a:r>
            <a:r>
              <a:rPr lang="en-US" sz="2200" dirty="0" err="1"/>
              <a:t>Emp</a:t>
            </a:r>
            <a:r>
              <a:rPr lang="en-US" sz="2200" dirty="0"/>
              <a:t>(x, z</a:t>
            </a:r>
            <a:r>
              <a:rPr lang="en-US" sz="2200" dirty="0" smtClean="0"/>
              <a:t>) and the target query Q(u) = ∃v </a:t>
            </a:r>
            <a:r>
              <a:rPr lang="en-US" sz="2200" dirty="0" err="1" smtClean="0"/>
              <a:t>Emp</a:t>
            </a:r>
            <a:r>
              <a:rPr lang="en-US" sz="2200" dirty="0" smtClean="0"/>
              <a:t>(</a:t>
            </a:r>
            <a:r>
              <a:rPr lang="en-US" sz="2200" dirty="0" err="1" smtClean="0"/>
              <a:t>u,v</a:t>
            </a:r>
            <a:r>
              <a:rPr lang="en-US" sz="2200" dirty="0" smtClean="0"/>
              <a:t>)</a:t>
            </a:r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2589212" y="3642846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Worker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7790480" y="3642846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4166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en-US" sz="2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83044"/>
              </p:ext>
            </p:extLst>
          </p:nvPr>
        </p:nvGraphicFramePr>
        <p:xfrm>
          <a:off x="7790480" y="3642846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38656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52280"/>
              </p:ext>
            </p:extLst>
          </p:nvPr>
        </p:nvGraphicFramePr>
        <p:xfrm>
          <a:off x="7790480" y="3642846"/>
          <a:ext cx="235877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Emp</a:t>
                      </a:r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Ringo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</a:rPr>
                        <a:t>⊥</a:t>
                      </a:r>
                      <a:r>
                        <a:rPr lang="en-US" sz="2200" b="1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Conector recto de flecha 8"/>
          <p:cNvCxnSpPr/>
          <p:nvPr/>
        </p:nvCxnSpPr>
        <p:spPr>
          <a:xfrm>
            <a:off x="5477730" y="4699486"/>
            <a:ext cx="178301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Llamada rectangular redondeada 9"/>
          <p:cNvSpPr/>
          <p:nvPr/>
        </p:nvSpPr>
        <p:spPr>
          <a:xfrm>
            <a:off x="8969868" y="5471506"/>
            <a:ext cx="2960410" cy="800421"/>
          </a:xfrm>
          <a:prstGeom prst="wedgeRoundRectCallout">
            <a:avLst>
              <a:gd name="adj1" fmla="val -51167"/>
              <a:gd name="adj2" fmla="val -122865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Answer to Q = </a:t>
            </a:r>
          </a:p>
          <a:p>
            <a:pPr algn="ctr"/>
            <a:r>
              <a:rPr lang="en-US" sz="2200" dirty="0" smtClean="0"/>
              <a:t>{ Ron, John, Paul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12" name="Llamada rectangular redondeada 11"/>
          <p:cNvSpPr/>
          <p:nvPr/>
        </p:nvSpPr>
        <p:spPr>
          <a:xfrm>
            <a:off x="8694295" y="2495876"/>
            <a:ext cx="2810317" cy="800421"/>
          </a:xfrm>
          <a:prstGeom prst="wedgeRoundRectCallout">
            <a:avLst>
              <a:gd name="adj1" fmla="val -39241"/>
              <a:gd name="adj2" fmla="val 16907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Answer to Q = </a:t>
            </a:r>
          </a:p>
          <a:p>
            <a:pPr algn="ctr"/>
            <a:r>
              <a:rPr lang="en-US" sz="2200" dirty="0" smtClean="0"/>
              <a:t>{ Ron, John, Paul }</a:t>
            </a:r>
            <a:endParaRPr lang="en-US" sz="2200" dirty="0"/>
          </a:p>
        </p:txBody>
      </p:sp>
      <p:sp>
        <p:nvSpPr>
          <p:cNvPr id="13" name="Llamada rectangular redondeada 12"/>
          <p:cNvSpPr/>
          <p:nvPr/>
        </p:nvSpPr>
        <p:spPr>
          <a:xfrm>
            <a:off x="4482855" y="2930146"/>
            <a:ext cx="3772759" cy="800421"/>
          </a:xfrm>
          <a:prstGeom prst="wedgeRoundRectCallout">
            <a:avLst>
              <a:gd name="adj1" fmla="val 66748"/>
              <a:gd name="adj2" fmla="val 14772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Answer to Q = </a:t>
            </a:r>
          </a:p>
          <a:p>
            <a:pPr algn="ctr"/>
            <a:r>
              <a:rPr lang="en-US" sz="2200" dirty="0" smtClean="0"/>
              <a:t>{ Ron, John, Paul, Ringo }</a:t>
            </a:r>
            <a:endParaRPr lang="en-US" sz="22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7465316" y="4164837"/>
            <a:ext cx="3009105" cy="106929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certain</a:t>
            </a:r>
            <a:r>
              <a:rPr lang="en-US" sz="2200" b="1" baseline="-25000" dirty="0" err="1"/>
              <a:t>M</a:t>
            </a:r>
            <a:r>
              <a:rPr lang="en-US" sz="2200" dirty="0"/>
              <a:t>(Q,I) = </a:t>
            </a:r>
          </a:p>
          <a:p>
            <a:pPr algn="ctr"/>
            <a:r>
              <a:rPr lang="en-US" sz="2200" dirty="0"/>
              <a:t>{ Ron, </a:t>
            </a:r>
            <a:r>
              <a:rPr lang="en-US" sz="2200" dirty="0" err="1"/>
              <a:t>Jonh</a:t>
            </a:r>
            <a:r>
              <a:rPr lang="en-US" sz="2200" dirty="0"/>
              <a:t>, Paul }</a:t>
            </a:r>
          </a:p>
        </p:txBody>
      </p:sp>
    </p:spTree>
    <p:extLst>
      <p:ext uri="{BB962C8B-B14F-4D97-AF65-F5344CB8AC3E}">
        <p14:creationId xmlns:p14="http://schemas.microsoft.com/office/powerpoint/2010/main" val="159784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</a:t>
            </a:r>
            <a:r>
              <a:rPr lang="en-US" dirty="0" smtClean="0"/>
              <a:t>certain answers efficiently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Given a mapping </a:t>
            </a:r>
            <a:r>
              <a:rPr lang="en-US" sz="2200" b="1" dirty="0" smtClean="0"/>
              <a:t>M,</a:t>
            </a:r>
            <a:r>
              <a:rPr lang="en-US" sz="2200" dirty="0" smtClean="0"/>
              <a:t> a source instance I and a universal solution J for I under </a:t>
            </a:r>
            <a:r>
              <a:rPr lang="en-US" sz="2200" b="1" dirty="0" smtClean="0"/>
              <a:t>M</a:t>
            </a:r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dirty="0" smtClean="0"/>
              <a:t>For every union of conjunctive queries Q: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 algn="ctr">
              <a:buNone/>
            </a:pPr>
            <a:r>
              <a:rPr lang="en-US" sz="2200" dirty="0" err="1" smtClean="0"/>
              <a:t>certain</a:t>
            </a:r>
            <a:r>
              <a:rPr lang="en-US" sz="2200" b="1" baseline="-25000" dirty="0" err="1" smtClean="0"/>
              <a:t>M</a:t>
            </a:r>
            <a:r>
              <a:rPr lang="en-US" sz="2200" dirty="0" smtClean="0"/>
              <a:t>(Q,I)  =  { </a:t>
            </a:r>
            <a:r>
              <a:rPr lang="en-US" sz="2200" b="1" dirty="0" smtClean="0"/>
              <a:t>a </a:t>
            </a:r>
            <a:r>
              <a:rPr lang="en-US" sz="2200" dirty="0" smtClean="0"/>
              <a:t>| </a:t>
            </a:r>
            <a:r>
              <a:rPr lang="en-US" sz="2200" b="1" dirty="0" smtClean="0"/>
              <a:t>a </a:t>
            </a:r>
            <a:r>
              <a:rPr lang="en-US" sz="2200" dirty="0" smtClean="0"/>
              <a:t>∈ Q(J</a:t>
            </a:r>
            <a:r>
              <a:rPr lang="en-US" sz="2200" dirty="0"/>
              <a:t>) </a:t>
            </a:r>
            <a:r>
              <a:rPr lang="en-US" sz="2200" dirty="0" smtClean="0"/>
              <a:t>and </a:t>
            </a:r>
            <a:r>
              <a:rPr lang="en-US" sz="2200" b="1" dirty="0" smtClean="0"/>
              <a:t>a </a:t>
            </a:r>
            <a:r>
              <a:rPr lang="en-US" sz="2200" dirty="0"/>
              <a:t>only mentions constants </a:t>
            </a:r>
            <a:r>
              <a:rPr lang="en-US" sz="2200" dirty="0" smtClean="0"/>
              <a:t>}</a:t>
            </a:r>
            <a:endParaRPr lang="en-U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20573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</a:t>
            </a:r>
            <a:r>
              <a:rPr lang="en-US" dirty="0" smtClean="0"/>
              <a:t>for a formal definition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solution: applied as </a:t>
            </a:r>
            <a:r>
              <a:rPr lang="en-US" sz="2200" dirty="0" smtClean="0"/>
              <a:t>H</a:t>
            </a:r>
            <a:r>
              <a:rPr lang="en-US" sz="2200" dirty="0" smtClean="0"/>
              <a:t>ispanic</a:t>
            </a:r>
          </a:p>
          <a:p>
            <a:endParaRPr lang="en-US" sz="2200" dirty="0" smtClean="0"/>
          </a:p>
          <a:p>
            <a:r>
              <a:rPr lang="en-US" sz="2200" dirty="0" smtClean="0"/>
              <a:t>The issue: How Hispanic I am?</a:t>
            </a:r>
          </a:p>
          <a:p>
            <a:pPr lvl="1"/>
            <a:r>
              <a:rPr lang="en-US" sz="2000" dirty="0" smtClean="0"/>
              <a:t>Is there a precise definition of the notion of being Hispanic?</a:t>
            </a:r>
          </a:p>
          <a:p>
            <a:pPr lvl="1"/>
            <a:endParaRPr lang="en-US" sz="2000" dirty="0"/>
          </a:p>
          <a:p>
            <a:r>
              <a:rPr lang="en-US" sz="2200" dirty="0" smtClean="0"/>
              <a:t>The final solution: The IBM Ph.D. fellowship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3882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this approach </a:t>
            </a:r>
            <a:r>
              <a:rPr lang="en-US" dirty="0" smtClean="0"/>
              <a:t>was</a:t>
            </a:r>
            <a:r>
              <a:rPr lang="en-US" dirty="0" smtClean="0"/>
              <a:t> </a:t>
            </a:r>
            <a:r>
              <a:rPr lang="en-US" dirty="0" smtClean="0"/>
              <a:t>so influential?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62113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simple and well-defined framework for data exchange open many directions for further </a:t>
            </a:r>
            <a:r>
              <a:rPr lang="en-US" sz="2200" dirty="0" smtClean="0"/>
              <a:t>research</a:t>
            </a:r>
            <a:endParaRPr lang="en-US" sz="22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200" dirty="0" smtClean="0"/>
              <a:t>Design of efficient algorithms for computing </a:t>
            </a:r>
            <a:r>
              <a:rPr lang="en-US" sz="2200" dirty="0" smtClean="0"/>
              <a:t>universal </a:t>
            </a:r>
            <a:r>
              <a:rPr lang="en-US" sz="2200" dirty="0" smtClean="0"/>
              <a:t>solutions (minimal ones)</a:t>
            </a:r>
          </a:p>
          <a:p>
            <a:r>
              <a:rPr lang="en-US" sz="2200" dirty="0" smtClean="0"/>
              <a:t>Design of efficient query answering algorithms for </a:t>
            </a:r>
            <a:r>
              <a:rPr lang="en-US" sz="2200" dirty="0" smtClean="0"/>
              <a:t>target positive </a:t>
            </a:r>
            <a:r>
              <a:rPr lang="en-US" sz="2200" dirty="0" smtClean="0"/>
              <a:t>queries</a:t>
            </a:r>
          </a:p>
          <a:p>
            <a:r>
              <a:rPr lang="en-US" sz="2200" dirty="0" smtClean="0"/>
              <a:t>Identification of more expressive query languages </a:t>
            </a:r>
            <a:r>
              <a:rPr lang="en-US" sz="2200" dirty="0" smtClean="0"/>
              <a:t>(inequalities, negation </a:t>
            </a:r>
            <a:r>
              <a:rPr lang="en-US" sz="2200" dirty="0" smtClean="0"/>
              <a:t>and aggregation)</a:t>
            </a:r>
          </a:p>
          <a:p>
            <a:r>
              <a:rPr lang="en-US" sz="2200" dirty="0" smtClean="0"/>
              <a:t>Use</a:t>
            </a:r>
            <a:r>
              <a:rPr lang="en-US" sz="2200" dirty="0" smtClean="0"/>
              <a:t> </a:t>
            </a:r>
            <a:r>
              <a:rPr lang="en-US" sz="2200" dirty="0" smtClean="0"/>
              <a:t>of source and target integrity constraints</a:t>
            </a:r>
          </a:p>
          <a:p>
            <a:r>
              <a:rPr lang="en-US" sz="2200" dirty="0"/>
              <a:t>Optimization of </a:t>
            </a:r>
            <a:r>
              <a:rPr lang="en-US" sz="2200" dirty="0" smtClean="0"/>
              <a:t>mappings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8349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this </a:t>
            </a:r>
            <a:r>
              <a:rPr lang="en-US"/>
              <a:t>approach </a:t>
            </a:r>
            <a:r>
              <a:rPr lang="en-US" smtClean="0"/>
              <a:t>was</a:t>
            </a:r>
            <a:r>
              <a:rPr lang="en-US" smtClean="0"/>
              <a:t> </a:t>
            </a:r>
            <a:r>
              <a:rPr lang="en-US" dirty="0" smtClean="0"/>
              <a:t>so influential?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662113"/>
            <a:ext cx="8915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simple and well-defined framework for data exchange open many directions for further research: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200" dirty="0"/>
              <a:t>Use of more expressive mapping languages</a:t>
            </a:r>
          </a:p>
          <a:p>
            <a:r>
              <a:rPr lang="en-US" sz="2200" dirty="0" smtClean="0"/>
              <a:t>Study of different notions of solutions and semantics for query answering (OWA versus CWA)</a:t>
            </a:r>
          </a:p>
          <a:p>
            <a:r>
              <a:rPr lang="en-US" sz="2200" dirty="0" smtClean="0"/>
              <a:t>Development of data </a:t>
            </a:r>
            <a:r>
              <a:rPr lang="en-US" sz="2200" dirty="0"/>
              <a:t>exchange </a:t>
            </a:r>
            <a:r>
              <a:rPr lang="en-US" sz="2200" dirty="0" smtClean="0"/>
              <a:t>settings in </a:t>
            </a:r>
            <a:r>
              <a:rPr lang="en-US" sz="2200" dirty="0"/>
              <a:t>other data models: XML, graph databases, probabilistic </a:t>
            </a:r>
            <a:r>
              <a:rPr lang="en-US" sz="2200" dirty="0" smtClean="0"/>
              <a:t>databases</a:t>
            </a:r>
            <a:endParaRPr lang="en-US" sz="2200" dirty="0" smtClean="0"/>
          </a:p>
          <a:p>
            <a:r>
              <a:rPr lang="en-US" sz="2200" b="1" dirty="0" smtClean="0"/>
              <a:t>Development of mapping operators</a:t>
            </a:r>
          </a:p>
        </p:txBody>
      </p:sp>
    </p:spTree>
    <p:extLst>
      <p:ext uri="{BB962C8B-B14F-4D97-AF65-F5344CB8AC3E}">
        <p14:creationId xmlns:p14="http://schemas.microsoft.com/office/powerpoint/2010/main" val="20781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Metadata management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ilindro 3"/>
          <p:cNvSpPr/>
          <p:nvPr/>
        </p:nvSpPr>
        <p:spPr>
          <a:xfrm>
            <a:off x="4611640" y="2261102"/>
            <a:ext cx="1374588" cy="119529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/>
          <p:cNvSpPr txBox="1"/>
          <p:nvPr/>
        </p:nvSpPr>
        <p:spPr>
          <a:xfrm>
            <a:off x="5072750" y="1674167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S</a:t>
            </a:r>
            <a:r>
              <a:rPr lang="en-US" sz="2400" b="1" baseline="-25000" dirty="0" smtClean="0">
                <a:solidFill>
                  <a:schemeClr val="accent3"/>
                </a:solidFill>
              </a:rPr>
              <a:t>1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568705" y="1674167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6337090" y="2796268"/>
            <a:ext cx="1419643" cy="6724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Cilindro 13"/>
          <p:cNvSpPr/>
          <p:nvPr/>
        </p:nvSpPr>
        <p:spPr>
          <a:xfrm>
            <a:off x="8107595" y="2261102"/>
            <a:ext cx="1374588" cy="119529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ilindro 14"/>
          <p:cNvSpPr/>
          <p:nvPr/>
        </p:nvSpPr>
        <p:spPr>
          <a:xfrm>
            <a:off x="9097444" y="4885290"/>
            <a:ext cx="1374588" cy="1195294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8794889" y="3661615"/>
            <a:ext cx="989849" cy="1138994"/>
          </a:xfrm>
          <a:prstGeom prst="straightConnector1">
            <a:avLst/>
          </a:prstGeom>
          <a:ln w="88900">
            <a:solidFill>
              <a:schemeClr val="accent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10418491" y="4477189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</a:t>
            </a:r>
            <a:r>
              <a:rPr lang="en-US" sz="2400" b="1" baseline="-25000" dirty="0">
                <a:solidFill>
                  <a:schemeClr val="accent2"/>
                </a:solidFill>
              </a:rPr>
              <a:t>3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699700" y="2106003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12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9305267" y="3769447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23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45" name="Conector recto de flecha 44"/>
          <p:cNvCxnSpPr/>
          <p:nvPr/>
        </p:nvCxnSpPr>
        <p:spPr>
          <a:xfrm>
            <a:off x="5348404" y="3684996"/>
            <a:ext cx="3672669" cy="1253858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6587381" y="4323760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?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5893800" y="4079046"/>
            <a:ext cx="23705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4"/>
                </a:solidFill>
              </a:rPr>
              <a:t>13 </a:t>
            </a:r>
            <a:r>
              <a:rPr lang="en-US" sz="2400" b="1" baseline="30000" smtClean="0">
                <a:solidFill>
                  <a:schemeClr val="accent4"/>
                </a:solidFill>
              </a:rPr>
              <a:t>=  </a:t>
            </a:r>
            <a:r>
              <a:rPr lang="en-US" sz="2400" b="1" smtClean="0">
                <a:solidFill>
                  <a:schemeClr val="accent4"/>
                </a:solidFill>
              </a:rPr>
              <a:t>M</a:t>
            </a:r>
            <a:r>
              <a:rPr lang="en-US" sz="2400" b="1" baseline="-25000" smtClean="0">
                <a:solidFill>
                  <a:schemeClr val="accent4"/>
                </a:solidFill>
              </a:rPr>
              <a:t>12 </a:t>
            </a:r>
            <a:r>
              <a:rPr lang="en-US" sz="2400" smtClean="0">
                <a:solidFill>
                  <a:schemeClr val="accent4"/>
                </a:solidFill>
              </a:rPr>
              <a:t>∘ </a:t>
            </a:r>
            <a:r>
              <a:rPr lang="en-US" sz="2400" b="1" smtClean="0">
                <a:solidFill>
                  <a:schemeClr val="accent4"/>
                </a:solidFill>
              </a:rPr>
              <a:t>M</a:t>
            </a:r>
            <a:r>
              <a:rPr lang="en-US" sz="2400" b="1" baseline="-25000" smtClean="0">
                <a:solidFill>
                  <a:schemeClr val="accent4"/>
                </a:solidFill>
              </a:rPr>
              <a:t>23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6" grpId="0"/>
      <p:bldP spid="48" grpId="0"/>
      <p:bldP spid="48" grpId="1"/>
      <p:bldP spid="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Metadata management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ilindro 3"/>
          <p:cNvSpPr/>
          <p:nvPr/>
        </p:nvSpPr>
        <p:spPr>
          <a:xfrm>
            <a:off x="4611640" y="2261102"/>
            <a:ext cx="1374588" cy="1195294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/>
          <p:cNvSpPr txBox="1"/>
          <p:nvPr/>
        </p:nvSpPr>
        <p:spPr>
          <a:xfrm>
            <a:off x="5072750" y="1674167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/>
                </a:solidFill>
              </a:rPr>
              <a:t>S</a:t>
            </a:r>
            <a:r>
              <a:rPr lang="en-US" sz="2400" b="1" baseline="-25000" dirty="0" smtClean="0">
                <a:solidFill>
                  <a:schemeClr val="accent3"/>
                </a:solidFill>
              </a:rPr>
              <a:t>1</a:t>
            </a:r>
            <a:endParaRPr lang="en-US" sz="2400" b="1" dirty="0">
              <a:solidFill>
                <a:schemeClr val="accent3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568705" y="1674167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6337090" y="2796268"/>
            <a:ext cx="1419643" cy="6724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Cilindro 13"/>
          <p:cNvSpPr/>
          <p:nvPr/>
        </p:nvSpPr>
        <p:spPr>
          <a:xfrm>
            <a:off x="8107595" y="2261102"/>
            <a:ext cx="1374588" cy="119529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ilindro 14"/>
          <p:cNvSpPr/>
          <p:nvPr/>
        </p:nvSpPr>
        <p:spPr>
          <a:xfrm>
            <a:off x="9097444" y="4885290"/>
            <a:ext cx="1374588" cy="1195294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8794889" y="3661615"/>
            <a:ext cx="989849" cy="1138994"/>
          </a:xfrm>
          <a:prstGeom prst="straightConnector1">
            <a:avLst/>
          </a:prstGeom>
          <a:ln w="88900">
            <a:solidFill>
              <a:schemeClr val="accent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10418491" y="4477189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</a:t>
            </a:r>
            <a:r>
              <a:rPr lang="en-US" sz="2400" b="1" baseline="-25000" dirty="0">
                <a:solidFill>
                  <a:schemeClr val="accent2"/>
                </a:solidFill>
              </a:rPr>
              <a:t>3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699700" y="2106003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1"/>
                </a:solidFill>
              </a:rPr>
              <a:t>12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9305267" y="3769447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23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7" name="Cilindro 16"/>
          <p:cNvSpPr/>
          <p:nvPr/>
        </p:nvSpPr>
        <p:spPr>
          <a:xfrm>
            <a:off x="3577914" y="4885290"/>
            <a:ext cx="1374588" cy="1195294"/>
          </a:xfrm>
          <a:prstGeom prst="ca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onector recto de flecha 17"/>
          <p:cNvCxnSpPr/>
          <p:nvPr/>
        </p:nvCxnSpPr>
        <p:spPr>
          <a:xfrm flipH="1">
            <a:off x="4217817" y="3661615"/>
            <a:ext cx="734685" cy="1090200"/>
          </a:xfrm>
          <a:prstGeom prst="straightConnector1">
            <a:avLst/>
          </a:prstGeom>
          <a:ln w="88900">
            <a:solidFill>
              <a:schemeClr val="accent2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3888268" y="3715730"/>
            <a:ext cx="69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sz="2400" b="1" baseline="-25000" dirty="0">
                <a:solidFill>
                  <a:schemeClr val="accent2"/>
                </a:solidFill>
              </a:rPr>
              <a:t>4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125546" y="4477188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S</a:t>
            </a:r>
            <a:r>
              <a:rPr lang="en-US" sz="2400" b="1" baseline="-25000" dirty="0" smtClean="0">
                <a:solidFill>
                  <a:schemeClr val="accent2"/>
                </a:solidFill>
              </a:rPr>
              <a:t>4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 flipV="1">
            <a:off x="4584374" y="3661615"/>
            <a:ext cx="714560" cy="109020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4821980" y="4065128"/>
            <a:ext cx="89479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4"/>
                </a:solidFill>
              </a:rPr>
              <a:t>14</a:t>
            </a:r>
            <a:r>
              <a:rPr lang="en-US" sz="2400" b="1" baseline="30000" dirty="0" smtClean="0">
                <a:solidFill>
                  <a:schemeClr val="accent4"/>
                </a:solidFill>
              </a:rPr>
              <a:t>-1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cxnSp>
        <p:nvCxnSpPr>
          <p:cNvPr id="32" name="Conector recto de flecha 31"/>
          <p:cNvCxnSpPr/>
          <p:nvPr/>
        </p:nvCxnSpPr>
        <p:spPr>
          <a:xfrm flipV="1">
            <a:off x="5091464" y="3581666"/>
            <a:ext cx="3607153" cy="1773451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6123150" y="4177395"/>
            <a:ext cx="17913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4"/>
                </a:solidFill>
              </a:rPr>
              <a:t>14</a:t>
            </a:r>
            <a:r>
              <a:rPr lang="en-US" sz="2400" b="1" baseline="30000" dirty="0" smtClean="0">
                <a:solidFill>
                  <a:schemeClr val="accent4"/>
                </a:solidFill>
              </a:rPr>
              <a:t>-1</a:t>
            </a:r>
            <a:r>
              <a:rPr lang="en-US" sz="2400" b="1" dirty="0" smtClean="0">
                <a:solidFill>
                  <a:schemeClr val="accent4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∘ </a:t>
            </a:r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4"/>
                </a:solidFill>
              </a:rPr>
              <a:t>12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cxnSp>
        <p:nvCxnSpPr>
          <p:cNvPr id="36" name="Conector recto de flecha 35"/>
          <p:cNvCxnSpPr/>
          <p:nvPr/>
        </p:nvCxnSpPr>
        <p:spPr>
          <a:xfrm flipV="1">
            <a:off x="5091464" y="5583717"/>
            <a:ext cx="3929609" cy="7189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5636983" y="5352884"/>
            <a:ext cx="274076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4"/>
                </a:solidFill>
              </a:rPr>
              <a:t>(M</a:t>
            </a:r>
            <a:r>
              <a:rPr lang="en-US" sz="2400" b="1" baseline="-25000" smtClean="0">
                <a:solidFill>
                  <a:schemeClr val="accent4"/>
                </a:solidFill>
              </a:rPr>
              <a:t>14</a:t>
            </a:r>
            <a:r>
              <a:rPr lang="en-US" sz="2400" b="1" baseline="30000" smtClean="0">
                <a:solidFill>
                  <a:schemeClr val="accent4"/>
                </a:solidFill>
              </a:rPr>
              <a:t>-1</a:t>
            </a:r>
            <a:r>
              <a:rPr lang="en-US" sz="2400" b="1" smtClean="0">
                <a:solidFill>
                  <a:schemeClr val="accent4"/>
                </a:solidFill>
              </a:rPr>
              <a:t> </a:t>
            </a:r>
            <a:r>
              <a:rPr lang="en-US" sz="2400" smtClean="0">
                <a:solidFill>
                  <a:schemeClr val="accent4"/>
                </a:solidFill>
              </a:rPr>
              <a:t>∘ </a:t>
            </a:r>
            <a:r>
              <a:rPr lang="en-US" sz="2400" b="1" smtClean="0">
                <a:solidFill>
                  <a:schemeClr val="accent4"/>
                </a:solidFill>
              </a:rPr>
              <a:t>M</a:t>
            </a:r>
            <a:r>
              <a:rPr lang="en-US" sz="2400" b="1" baseline="-25000" smtClean="0">
                <a:solidFill>
                  <a:schemeClr val="accent4"/>
                </a:solidFill>
              </a:rPr>
              <a:t>12</a:t>
            </a:r>
            <a:r>
              <a:rPr lang="en-US" sz="2400" b="1" smtClean="0">
                <a:solidFill>
                  <a:schemeClr val="accent4"/>
                </a:solidFill>
              </a:rPr>
              <a:t>)</a:t>
            </a:r>
            <a:r>
              <a:rPr lang="en-US" sz="2400" smtClean="0">
                <a:solidFill>
                  <a:schemeClr val="accent4"/>
                </a:solidFill>
              </a:rPr>
              <a:t>∘ </a:t>
            </a:r>
            <a:r>
              <a:rPr lang="en-US" sz="2400" b="1" dirty="0" smtClean="0">
                <a:solidFill>
                  <a:schemeClr val="accent4"/>
                </a:solidFill>
              </a:rPr>
              <a:t>M</a:t>
            </a:r>
            <a:r>
              <a:rPr lang="en-US" sz="2400" b="1" baseline="-25000" dirty="0" smtClean="0">
                <a:solidFill>
                  <a:schemeClr val="accent4"/>
                </a:solidFill>
              </a:rPr>
              <a:t>2</a:t>
            </a:r>
            <a:r>
              <a:rPr lang="en-US" sz="2400" b="1" baseline="-25000" dirty="0">
                <a:solidFill>
                  <a:schemeClr val="accent4"/>
                </a:solidFill>
              </a:rPr>
              <a:t>3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4856944" y="4123878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accent4"/>
                </a:solidFill>
              </a:rPr>
              <a:t>?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4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/>
      <p:bldP spid="26" grpId="0"/>
      <p:bldP spid="17" grpId="0" animBg="1"/>
      <p:bldP spid="21" grpId="0"/>
      <p:bldP spid="22" grpId="0"/>
      <p:bldP spid="29" grpId="0" animBg="1"/>
      <p:bldP spid="35" grpId="0" animBg="1"/>
      <p:bldP spid="38" grpId="0" animBg="1"/>
      <p:bldP spid="39" grpId="2"/>
      <p:bldP spid="39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mapping operators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Philip A. </a:t>
            </a:r>
            <a:r>
              <a:rPr lang="en-US" sz="2200" dirty="0" smtClean="0"/>
              <a:t>Bernstein.</a:t>
            </a:r>
            <a:r>
              <a:rPr lang="en-US" sz="2200" dirty="0"/>
              <a:t> </a:t>
            </a:r>
            <a:r>
              <a:rPr lang="en-US" sz="2200" i="1" dirty="0"/>
              <a:t>Applying Model Management to Classical Meta Data Problems</a:t>
            </a:r>
            <a:r>
              <a:rPr lang="en-US" sz="2200" dirty="0"/>
              <a:t>. CIDR 2003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200" dirty="0" smtClean="0"/>
              <a:t>Once a formal definition of mapping is given, these operators can be formally defined and studied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90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composition operator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S</a:t>
            </a:r>
            <a:r>
              <a:rPr lang="en-US" sz="2200" b="1" baseline="-25000" dirty="0" smtClean="0"/>
              <a:t>1</a:t>
            </a:r>
            <a:r>
              <a:rPr lang="en-US" sz="2200" dirty="0" smtClean="0"/>
              <a:t>, </a:t>
            </a:r>
            <a:r>
              <a:rPr lang="en-US" sz="2200" b="1" dirty="0" smtClean="0"/>
              <a:t>S</a:t>
            </a:r>
            <a:r>
              <a:rPr lang="en-US" sz="2200" b="1" baseline="-25000" dirty="0" smtClean="0"/>
              <a:t>2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b="1" dirty="0" smtClean="0"/>
              <a:t>S</a:t>
            </a:r>
            <a:r>
              <a:rPr lang="en-US" sz="2200" b="1" baseline="-25000" dirty="0" smtClean="0"/>
              <a:t>3</a:t>
            </a:r>
            <a:r>
              <a:rPr lang="en-US" sz="2200" dirty="0" smtClean="0"/>
              <a:t> denote pairwise disjoint schemas </a:t>
            </a:r>
          </a:p>
          <a:p>
            <a:pPr lvl="1"/>
            <a:r>
              <a:rPr lang="en-US" sz="2000" dirty="0"/>
              <a:t>Instances of </a:t>
            </a:r>
            <a:r>
              <a:rPr lang="en-US" sz="2000" b="1" dirty="0" err="1"/>
              <a:t>S</a:t>
            </a:r>
            <a:r>
              <a:rPr lang="en-US" sz="2000" b="1" baseline="-25000" dirty="0" err="1"/>
              <a:t>k</a:t>
            </a:r>
            <a:r>
              <a:rPr lang="en-US" sz="2000" dirty="0"/>
              <a:t> are denoted as </a:t>
            </a:r>
            <a:r>
              <a:rPr lang="en-US" sz="2000" dirty="0" err="1"/>
              <a:t>I</a:t>
            </a:r>
            <a:r>
              <a:rPr lang="en-US" sz="2000" baseline="-25000" dirty="0" err="1"/>
              <a:t>k</a:t>
            </a:r>
            <a:r>
              <a:rPr lang="en-US" sz="2000" baseline="-25000" dirty="0"/>
              <a:t> </a:t>
            </a:r>
            <a:r>
              <a:rPr lang="en-US" sz="2000" dirty="0"/>
              <a:t>(k = 1, 2, 3)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b="1" dirty="0" smtClean="0"/>
              <a:t>M</a:t>
            </a:r>
            <a:r>
              <a:rPr lang="en-US" sz="2200" b="1" baseline="-25000" dirty="0" smtClean="0"/>
              <a:t>12</a:t>
            </a:r>
            <a:r>
              <a:rPr lang="en-US" sz="2200" dirty="0" smtClean="0"/>
              <a:t> and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23</a:t>
            </a:r>
            <a:r>
              <a:rPr lang="en-US" sz="2200" dirty="0" smtClean="0"/>
              <a:t> denote mappings </a:t>
            </a:r>
            <a:r>
              <a:rPr lang="en-US" sz="2200" dirty="0"/>
              <a:t>from </a:t>
            </a:r>
            <a:r>
              <a:rPr lang="en-US" sz="2200" b="1" dirty="0"/>
              <a:t>S</a:t>
            </a:r>
            <a:r>
              <a:rPr lang="en-US" sz="2200" b="1" baseline="-25000" dirty="0"/>
              <a:t>1</a:t>
            </a:r>
            <a:r>
              <a:rPr lang="en-US" sz="2200" dirty="0"/>
              <a:t> to </a:t>
            </a:r>
            <a:r>
              <a:rPr lang="en-US" sz="2200" b="1" dirty="0"/>
              <a:t>S</a:t>
            </a:r>
            <a:r>
              <a:rPr lang="en-US" sz="2200" b="1" baseline="-25000" dirty="0"/>
              <a:t>2</a:t>
            </a:r>
            <a:r>
              <a:rPr lang="en-US" sz="2200" dirty="0"/>
              <a:t> and </a:t>
            </a:r>
            <a:r>
              <a:rPr lang="en-US" sz="2200" b="1" dirty="0"/>
              <a:t>S</a:t>
            </a:r>
            <a:r>
              <a:rPr lang="en-US" sz="2200" b="1" baseline="-25000" dirty="0"/>
              <a:t>2</a:t>
            </a:r>
            <a:r>
              <a:rPr lang="en-US" sz="2200" dirty="0"/>
              <a:t> to </a:t>
            </a:r>
            <a:r>
              <a:rPr lang="en-US" sz="2200" b="1" dirty="0"/>
              <a:t>S</a:t>
            </a:r>
            <a:r>
              <a:rPr lang="en-US" sz="2200" b="1" baseline="-25000" dirty="0"/>
              <a:t>3</a:t>
            </a:r>
            <a:r>
              <a:rPr lang="en-US" sz="2200" dirty="0"/>
              <a:t>, </a:t>
            </a:r>
            <a:r>
              <a:rPr lang="en-US" sz="2200" dirty="0" smtClean="0"/>
              <a:t>respectively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8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composition operator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composition of </a:t>
            </a:r>
            <a:r>
              <a:rPr lang="en-US" sz="2200" b="1" dirty="0"/>
              <a:t>M</a:t>
            </a:r>
            <a:r>
              <a:rPr lang="en-US" sz="2200" b="1" baseline="-25000" dirty="0"/>
              <a:t>12</a:t>
            </a:r>
            <a:r>
              <a:rPr lang="en-US" sz="2200" dirty="0"/>
              <a:t> </a:t>
            </a:r>
            <a:r>
              <a:rPr lang="en-US" sz="2200" dirty="0" smtClean="0"/>
              <a:t>with </a:t>
            </a:r>
            <a:r>
              <a:rPr lang="en-US" sz="2200" b="1" dirty="0"/>
              <a:t>M</a:t>
            </a:r>
            <a:r>
              <a:rPr lang="en-US" sz="2200" b="1" baseline="-25000" dirty="0"/>
              <a:t>23</a:t>
            </a:r>
            <a:r>
              <a:rPr lang="en-US" sz="2200" baseline="-25000" dirty="0"/>
              <a:t> </a:t>
            </a:r>
            <a:r>
              <a:rPr lang="en-US" sz="2200" dirty="0" smtClean="0"/>
              <a:t>is defined as a mapping        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12</a:t>
            </a:r>
            <a:r>
              <a:rPr lang="en-US" sz="2200" b="1" dirty="0" smtClean="0"/>
              <a:t> </a:t>
            </a:r>
            <a:r>
              <a:rPr lang="en-US" sz="2200" b="1" dirty="0"/>
              <a:t>∘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23</a:t>
            </a:r>
            <a:r>
              <a:rPr lang="en-US" sz="2200" b="1" dirty="0"/>
              <a:t> </a:t>
            </a:r>
            <a:r>
              <a:rPr lang="en-US" sz="2200" dirty="0" smtClean="0"/>
              <a:t>such that:</a:t>
            </a:r>
          </a:p>
          <a:p>
            <a:pPr marL="0" indent="0">
              <a:buNone/>
            </a:pPr>
            <a:endParaRPr lang="en-US" sz="2200" baseline="-25000" dirty="0"/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4620501" y="3124730"/>
            <a:ext cx="48542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22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a solution for I</a:t>
            </a:r>
            <a:r>
              <a:rPr lang="en-US" sz="22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under 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sz="22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∘ 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-US" sz="22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23</a:t>
            </a:r>
            <a:endParaRPr lang="en-US" sz="2200" b="1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132237" y="3555617"/>
            <a:ext cx="18293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and only if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647054" y="3986504"/>
            <a:ext cx="4799712" cy="1364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there exists 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2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such that </a:t>
            </a:r>
            <a:endParaRPr lang="en-US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2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solution for 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2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under 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en-US" sz="2200" b="1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12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endParaRPr lang="en-US" sz="2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2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3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a solution for 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en-US" sz="2200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</a:t>
            </a:r>
            <a:r>
              <a:rPr lang="en-US" sz="2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under </a:t>
            </a:r>
            <a:r>
              <a:rPr lang="en-US" sz="22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</a:t>
            </a:r>
            <a:r>
              <a:rPr lang="en-US" sz="2200" b="1" baseline="-25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23</a:t>
            </a:r>
            <a:endParaRPr lang="en-US" sz="2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1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mapping language for the composition operator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What is the right language to express the composition operator?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Are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 closed under composition?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b="1" dirty="0"/>
              <a:t>M</a:t>
            </a:r>
            <a:r>
              <a:rPr lang="en-US" sz="2000" b="1" baseline="-25000" dirty="0"/>
              <a:t>12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 smtClean="0"/>
              <a:t>M</a:t>
            </a:r>
            <a:r>
              <a:rPr lang="en-US" sz="2000" b="1" baseline="-25000" dirty="0" smtClean="0"/>
              <a:t>23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are specified by sets of </a:t>
            </a:r>
            <a:r>
              <a:rPr lang="en-US" sz="2000" dirty="0" err="1" smtClean="0"/>
              <a:t>st-tgds</a:t>
            </a:r>
            <a:r>
              <a:rPr lang="en-US" sz="2000" dirty="0" smtClean="0"/>
              <a:t>, can also </a:t>
            </a:r>
            <a:r>
              <a:rPr lang="en-US" sz="2000" b="1" dirty="0"/>
              <a:t>M</a:t>
            </a:r>
            <a:r>
              <a:rPr lang="en-US" sz="2000" b="1" baseline="-25000" dirty="0"/>
              <a:t>12</a:t>
            </a:r>
            <a:r>
              <a:rPr lang="en-US" sz="2000" b="1" dirty="0"/>
              <a:t> ∘ M</a:t>
            </a:r>
            <a:r>
              <a:rPr lang="en-US" sz="2000" b="1" baseline="-25000" dirty="0"/>
              <a:t>23</a:t>
            </a:r>
            <a:r>
              <a:rPr lang="en-US" sz="2000" b="1" dirty="0"/>
              <a:t> </a:t>
            </a:r>
            <a:r>
              <a:rPr lang="en-US" sz="2000" dirty="0" smtClean="0"/>
              <a:t>be specified by a set of </a:t>
            </a:r>
            <a:r>
              <a:rPr lang="en-US" sz="2000" dirty="0" err="1" smtClean="0"/>
              <a:t>st-tgds</a:t>
            </a:r>
            <a:r>
              <a:rPr lang="en-US" sz="2000" dirty="0" smtClean="0"/>
              <a:t>?</a:t>
            </a:r>
            <a:endParaRPr lang="en-US" sz="2000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6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mapping language for the composition operator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Having </a:t>
            </a:r>
            <a:r>
              <a:rPr lang="en-US" sz="2200" dirty="0" smtClean="0"/>
              <a:t>a formal definition of mappings these questions can </a:t>
            </a:r>
            <a:r>
              <a:rPr lang="en-US" sz="2200" dirty="0" smtClean="0"/>
              <a:t>    be answered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err="1" smtClean="0"/>
              <a:t>st-tgds</a:t>
            </a:r>
            <a:r>
              <a:rPr lang="en-US" sz="2200" dirty="0" smtClean="0"/>
              <a:t> are not closed under composition</a:t>
            </a:r>
          </a:p>
          <a:p>
            <a:pPr lvl="1"/>
            <a:r>
              <a:rPr lang="en-US" sz="2000" dirty="0" smtClean="0"/>
              <a:t>There exist mappings </a:t>
            </a:r>
            <a:r>
              <a:rPr lang="en-US" sz="2000" b="1" dirty="0"/>
              <a:t>M</a:t>
            </a:r>
            <a:r>
              <a:rPr lang="en-US" sz="2000" b="1" baseline="-25000" dirty="0"/>
              <a:t>12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en-US" sz="2000" b="1" dirty="0" smtClean="0"/>
              <a:t>M</a:t>
            </a:r>
            <a:r>
              <a:rPr lang="en-US" sz="2000" b="1" baseline="-25000" dirty="0" smtClean="0"/>
              <a:t>23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specified by sets of </a:t>
            </a:r>
            <a:r>
              <a:rPr lang="en-US" sz="2000" dirty="0" err="1" smtClean="0"/>
              <a:t>st-tgds</a:t>
            </a:r>
            <a:r>
              <a:rPr lang="en-US" sz="2000" dirty="0" smtClean="0"/>
              <a:t>, such that </a:t>
            </a:r>
            <a:r>
              <a:rPr lang="en-US" sz="2000" b="1" dirty="0"/>
              <a:t>M</a:t>
            </a:r>
            <a:r>
              <a:rPr lang="en-US" sz="2000" b="1" baseline="-25000" dirty="0"/>
              <a:t>12</a:t>
            </a:r>
            <a:r>
              <a:rPr lang="en-US" sz="2000" b="1" dirty="0"/>
              <a:t> ∘ M</a:t>
            </a:r>
            <a:r>
              <a:rPr lang="en-US" sz="2000" b="1" baseline="-25000" dirty="0"/>
              <a:t>23</a:t>
            </a:r>
            <a:r>
              <a:rPr lang="en-US" sz="2000" b="1" dirty="0"/>
              <a:t> </a:t>
            </a:r>
            <a:r>
              <a:rPr lang="en-US" sz="2000" dirty="0" smtClean="0"/>
              <a:t>cannot be specified by a set of </a:t>
            </a:r>
            <a:r>
              <a:rPr lang="en-US" sz="2000" dirty="0" err="1" smtClean="0"/>
              <a:t>st-tgds</a:t>
            </a:r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sz="2200" dirty="0" smtClean="0"/>
              <a:t>There exists a mapping language that is appropriate for composition</a:t>
            </a:r>
            <a:endParaRPr lang="en-US" sz="2200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0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composition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Consider a mapping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12</a:t>
            </a:r>
            <a:r>
              <a:rPr lang="en-US" sz="2200" dirty="0" smtClean="0"/>
              <a:t> specified by the following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and a mapping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23</a:t>
            </a:r>
            <a:r>
              <a:rPr lang="en-US" sz="2200" b="1" dirty="0" smtClean="0"/>
              <a:t> </a:t>
            </a:r>
            <a:r>
              <a:rPr lang="en-US" sz="2200" dirty="0"/>
              <a:t>specified by the following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: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39875"/>
              </p:ext>
            </p:extLst>
          </p:nvPr>
        </p:nvGraphicFramePr>
        <p:xfrm>
          <a:off x="3174906" y="2850425"/>
          <a:ext cx="4383088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782"/>
                <a:gridCol w="457200"/>
                <a:gridCol w="2259106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Node(x) 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→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∃u Paint(x, u)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Edge(x, y) 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→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Arc(x, y)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94996"/>
              </p:ext>
            </p:extLst>
          </p:nvPr>
        </p:nvGraphicFramePr>
        <p:xfrm>
          <a:off x="3174906" y="4704573"/>
          <a:ext cx="7744011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4635"/>
                <a:gridCol w="537882"/>
                <a:gridCol w="2541494"/>
              </a:tblGrid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Paint(</a:t>
                      </a:r>
                      <a:r>
                        <a:rPr lang="en-US" sz="2200" dirty="0" err="1" smtClean="0"/>
                        <a:t>x,u</a:t>
                      </a:r>
                      <a:r>
                        <a:rPr lang="en-US" sz="2200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Color(u)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Arc(</a:t>
                      </a:r>
                      <a:r>
                        <a:rPr lang="en-US" sz="2200" dirty="0" err="1" smtClean="0"/>
                        <a:t>x,y</a:t>
                      </a:r>
                      <a:r>
                        <a:rPr lang="en-US" sz="2200" dirty="0" smtClean="0"/>
                        <a:t>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1800" baseline="0" dirty="0" smtClean="0"/>
                        <a:t>∧</a:t>
                      </a:r>
                      <a:r>
                        <a:rPr lang="en-US" sz="2200" baseline="0" dirty="0" smtClean="0"/>
                        <a:t> Paint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dirty="0" err="1" smtClean="0"/>
                        <a:t>x,u</a:t>
                      </a:r>
                      <a:r>
                        <a:rPr lang="en-US" sz="2200" dirty="0" smtClean="0"/>
                        <a:t>) </a:t>
                      </a:r>
                      <a:r>
                        <a:rPr lang="en-US" sz="1800" baseline="0" dirty="0" smtClean="0"/>
                        <a:t>∧</a:t>
                      </a:r>
                      <a:r>
                        <a:rPr lang="en-US" sz="2200" baseline="0" dirty="0" smtClean="0"/>
                        <a:t> Paint</a:t>
                      </a:r>
                      <a:r>
                        <a:rPr lang="en-US" sz="2200" dirty="0" smtClean="0"/>
                        <a:t>(</a:t>
                      </a:r>
                      <a:r>
                        <a:rPr lang="en-US" sz="2200" dirty="0" err="1" smtClean="0"/>
                        <a:t>y,u</a:t>
                      </a:r>
                      <a:r>
                        <a:rPr lang="en-US" sz="2200" dirty="0" smtClean="0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Error(x)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∧ </a:t>
                      </a:r>
                      <a:r>
                        <a:rPr lang="en-US" sz="2200" dirty="0" smtClean="0"/>
                        <a:t>Error(y)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data exchange problem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first systems for restructuring and translating data were built several decades ago</a:t>
            </a:r>
          </a:p>
          <a:p>
            <a:pPr lvl="1"/>
            <a:r>
              <a:rPr lang="en-US" sz="2000" dirty="0" smtClean="0"/>
              <a:t>EXPRESS (1977): A data extraction, processing, and restructuring system</a:t>
            </a:r>
          </a:p>
          <a:p>
            <a:endParaRPr lang="en-US" sz="2200" dirty="0"/>
          </a:p>
          <a:p>
            <a:r>
              <a:rPr lang="en-US" sz="2200" dirty="0" smtClean="0"/>
              <a:t>This problem is particularly relevant today</a:t>
            </a:r>
          </a:p>
          <a:p>
            <a:pPr lvl="1"/>
            <a:r>
              <a:rPr lang="en-US" sz="2000" dirty="0" smtClean="0"/>
              <a:t>There is a need for a simple, yet general, solution to 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second-order quantification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Unless P = NP, the previous mapping</a:t>
            </a:r>
            <a:r>
              <a:rPr lang="es-ES_tradnl" sz="2200" dirty="0" smtClean="0"/>
              <a:t>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12</a:t>
            </a:r>
            <a:r>
              <a:rPr lang="en-US" sz="2200" b="1" dirty="0" smtClean="0"/>
              <a:t> </a:t>
            </a:r>
            <a:r>
              <a:rPr lang="en-US" sz="2200" b="1" dirty="0"/>
              <a:t>∘ </a:t>
            </a:r>
            <a:r>
              <a:rPr lang="en-US" sz="2200" b="1" dirty="0" smtClean="0"/>
              <a:t>M</a:t>
            </a:r>
            <a:r>
              <a:rPr lang="en-US" sz="2200" b="1" baseline="-25000" dirty="0" smtClean="0"/>
              <a:t>23</a:t>
            </a:r>
            <a:r>
              <a:rPr lang="en-US" sz="2200" b="1" dirty="0" smtClean="0"/>
              <a:t> </a:t>
            </a:r>
            <a:r>
              <a:rPr lang="en-US" sz="2200" dirty="0" smtClean="0"/>
              <a:t>cannot be defined in first-order logic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What does it need to be added to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 to capture the composition of two mappings?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Fagin’s </a:t>
            </a:r>
            <a:r>
              <a:rPr lang="en-US" sz="2200" dirty="0" smtClean="0"/>
              <a:t>theorem gives us a good idea of what </a:t>
            </a:r>
            <a:r>
              <a:rPr lang="en-US" sz="2200" dirty="0" smtClean="0"/>
              <a:t>needs to be added: NP = ∃SO</a:t>
            </a:r>
          </a:p>
          <a:p>
            <a:pPr marL="0" indent="0">
              <a:buNone/>
            </a:pPr>
            <a:endParaRPr lang="en-US" sz="2200" baseline="-25000" dirty="0"/>
          </a:p>
          <a:p>
            <a:pPr marL="0" indent="0">
              <a:buNone/>
            </a:pPr>
            <a:endParaRPr lang="en-US" sz="2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9343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second-order </a:t>
            </a:r>
            <a:r>
              <a:rPr lang="en-US" dirty="0" err="1" smtClean="0"/>
              <a:t>tgds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 simple extension of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 gives rise to a mapping language that is appropriate to define the composition: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These dependencies are called </a:t>
            </a:r>
            <a:r>
              <a:rPr lang="en-US" sz="2200" dirty="0"/>
              <a:t>second-order </a:t>
            </a:r>
            <a:r>
              <a:rPr lang="en-US" sz="2200" dirty="0" err="1" smtClean="0"/>
              <a:t>st-tgds</a:t>
            </a:r>
            <a:r>
              <a:rPr lang="en-US" sz="2200" dirty="0" smtClean="0"/>
              <a:t>               (SO </a:t>
            </a:r>
            <a:r>
              <a:rPr lang="en-US" sz="2200" dirty="0" err="1" smtClean="0"/>
              <a:t>tgds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endParaRPr lang="en-US" sz="2200" baseline="-25000" dirty="0"/>
          </a:p>
          <a:p>
            <a:pPr marL="0" indent="0">
              <a:buNone/>
            </a:pPr>
            <a:endParaRPr lang="en-US" sz="2200" baseline="-25000" dirty="0" smtClean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357998"/>
              </p:ext>
            </p:extLst>
          </p:nvPr>
        </p:nvGraphicFramePr>
        <p:xfrm>
          <a:off x="3065177" y="3424412"/>
          <a:ext cx="7794555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45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     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26856"/>
              </p:ext>
            </p:extLst>
          </p:nvPr>
        </p:nvGraphicFramePr>
        <p:xfrm>
          <a:off x="3065177" y="3424413"/>
          <a:ext cx="7794555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945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     ∀x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[ Node(x)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→ Color(</a:t>
                      </a:r>
                      <a:r>
                        <a:rPr lang="en-US" sz="2200" dirty="0" smtClean="0">
                          <a:solidFill>
                            <a:schemeClr val="accent1"/>
                          </a:solidFill>
                        </a:rPr>
                        <a:t>f(x)</a:t>
                      </a:r>
                      <a:r>
                        <a:rPr lang="en-US" sz="2200" dirty="0" smtClean="0"/>
                        <a:t>) ]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∧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         ∀</a:t>
                      </a:r>
                      <a:r>
                        <a:rPr lang="en-US" sz="2200" dirty="0" err="1" smtClean="0"/>
                        <a:t>x∀x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s-ES_tradnl" sz="2200" dirty="0" smtClean="0"/>
                        <a:t>[ </a:t>
                      </a:r>
                      <a:r>
                        <a:rPr lang="en-US" sz="2200" dirty="0" smtClean="0"/>
                        <a:t>Edge(</a:t>
                      </a:r>
                      <a:r>
                        <a:rPr lang="en-US" sz="2200" dirty="0" err="1" smtClean="0"/>
                        <a:t>x,y</a:t>
                      </a:r>
                      <a:r>
                        <a:rPr lang="en-US" sz="2200" dirty="0" smtClean="0"/>
                        <a:t>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1800" baseline="0" dirty="0" smtClean="0"/>
                        <a:t>∧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smtClean="0">
                          <a:solidFill>
                            <a:schemeClr val="accent1"/>
                          </a:solidFill>
                        </a:rPr>
                        <a:t>f(x)=f(y)</a:t>
                      </a:r>
                      <a:r>
                        <a:rPr lang="en-US" sz="22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2200" dirty="0" smtClean="0"/>
                        <a:t>→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Error(x)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∧ </a:t>
                      </a:r>
                      <a:r>
                        <a:rPr lang="en-US" sz="2200" dirty="0" smtClean="0"/>
                        <a:t>Error(y) ]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441376" y="3262189"/>
            <a:ext cx="468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(</a:t>
            </a:r>
            <a:endParaRPr lang="en-US" sz="6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0404158" y="3262189"/>
            <a:ext cx="4683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)</a:t>
            </a:r>
            <a:endParaRPr lang="en-US" sz="6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035766" y="3585355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∃f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88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second-order </a:t>
            </a:r>
            <a:r>
              <a:rPr lang="en-US" dirty="0" err="1" smtClean="0"/>
              <a:t>tgds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4100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It is the </a:t>
            </a:r>
            <a:r>
              <a:rPr lang="en-US" sz="2400" dirty="0"/>
              <a:t>r</a:t>
            </a:r>
            <a:r>
              <a:rPr lang="en-US" sz="2400" dirty="0" smtClean="0"/>
              <a:t>ight language for specifying the composition of mappings defined by </a:t>
            </a:r>
            <a:r>
              <a:rPr lang="en-US" sz="2400" dirty="0" err="1" smtClean="0"/>
              <a:t>st-tgds</a:t>
            </a:r>
            <a:endParaRPr lang="en-US" sz="2400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400" dirty="0" smtClean="0"/>
              <a:t>The composition of a sequence of mappings specified by sets of </a:t>
            </a:r>
            <a:r>
              <a:rPr lang="en-US" sz="2400" dirty="0" err="1" smtClean="0"/>
              <a:t>st-tgds</a:t>
            </a:r>
            <a:r>
              <a:rPr lang="en-US" sz="2400" dirty="0" smtClean="0"/>
              <a:t> can be specified by an SO </a:t>
            </a:r>
            <a:r>
              <a:rPr lang="en-US" sz="2400" dirty="0" err="1" smtClean="0"/>
              <a:t>tgd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SO </a:t>
            </a:r>
            <a:r>
              <a:rPr lang="en-US" sz="2400" dirty="0" err="1" smtClean="0"/>
              <a:t>tgds</a:t>
            </a:r>
            <a:r>
              <a:rPr lang="en-US" sz="2400" dirty="0" smtClean="0"/>
              <a:t> are closed under composition</a:t>
            </a:r>
          </a:p>
          <a:p>
            <a:endParaRPr lang="en-US" sz="2400" dirty="0" smtClean="0"/>
          </a:p>
          <a:p>
            <a:r>
              <a:rPr lang="en-US" sz="2400" dirty="0" smtClean="0"/>
              <a:t>For every SO </a:t>
            </a:r>
            <a:r>
              <a:rPr lang="en-US" sz="2400" dirty="0" err="1" smtClean="0"/>
              <a:t>tgd</a:t>
            </a:r>
            <a:r>
              <a:rPr lang="en-US" sz="2400" dirty="0"/>
              <a:t> 𝜑, </a:t>
            </a:r>
            <a:r>
              <a:rPr lang="en-US" sz="2400" dirty="0" smtClean="0"/>
              <a:t>there </a:t>
            </a:r>
            <a:r>
              <a:rPr lang="en-US" sz="2400" dirty="0" smtClean="0"/>
              <a:t>exists a </a:t>
            </a:r>
            <a:r>
              <a:rPr lang="en-US" sz="2400" dirty="0"/>
              <a:t>sequence of mappings specified by sets of </a:t>
            </a:r>
            <a:r>
              <a:rPr lang="en-US" sz="2400" dirty="0" err="1"/>
              <a:t>st-tgds</a:t>
            </a:r>
            <a:r>
              <a:rPr lang="en-US" sz="2400" dirty="0"/>
              <a:t> </a:t>
            </a:r>
            <a:r>
              <a:rPr lang="en-US" sz="2400" dirty="0" smtClean="0"/>
              <a:t>such that its composition is specified by </a:t>
            </a:r>
            <a:r>
              <a:rPr lang="en-US" sz="2400" dirty="0"/>
              <a:t>𝜑</a:t>
            </a:r>
          </a:p>
        </p:txBody>
      </p:sp>
    </p:spTree>
    <p:extLst>
      <p:ext uri="{BB962C8B-B14F-4D97-AF65-F5344CB8AC3E}">
        <p14:creationId xmlns:p14="http://schemas.microsoft.com/office/powerpoint/2010/main" val="145657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second-order </a:t>
            </a:r>
            <a:r>
              <a:rPr lang="en-US" dirty="0" err="1" smtClean="0"/>
              <a:t>tgds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410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Besides, it has (almost) the same good properties as </a:t>
            </a:r>
            <a:r>
              <a:rPr lang="en-US" sz="2200" dirty="0" err="1"/>
              <a:t>st-tgds</a:t>
            </a:r>
            <a:r>
              <a:rPr lang="en-US" sz="2200" dirty="0"/>
              <a:t> for data exchange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Universal solutions are defined in the same way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There is a polynomial-time algorithm (based on the chase) for computing  universal solutions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Certain answers to union of conjunctive queries can be computed by using universal </a:t>
            </a:r>
            <a:r>
              <a:rPr lang="en-US" sz="2200" dirty="0" smtClean="0"/>
              <a:t>solutions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4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aving a simple and formal definition of mappings is a key ingredient to study mapping operators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400" dirty="0" smtClean="0"/>
              <a:t>Use well-known and widely-studied </a:t>
            </a:r>
            <a:r>
              <a:rPr lang="en-US" sz="2400" dirty="0" smtClean="0"/>
              <a:t>concepts</a:t>
            </a:r>
            <a:endParaRPr lang="en-US" sz="2400" dirty="0" smtClean="0"/>
          </a:p>
          <a:p>
            <a:pPr lvl="1" indent="-342900"/>
            <a:r>
              <a:rPr lang="en-US" sz="2200" dirty="0"/>
              <a:t>A</a:t>
            </a:r>
            <a:r>
              <a:rPr lang="en-US" sz="2200" dirty="0" smtClean="0"/>
              <a:t> simple form of second-order quantification gives rise to a simple yet powerful mapping language that is appropriate to define the composition operator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baseline="-25000" dirty="0" smtClean="0"/>
          </a:p>
          <a:p>
            <a:pPr marL="0" indent="0">
              <a:buNone/>
            </a:pPr>
            <a:endParaRPr lang="en-US" sz="2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91207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Ron for many well-defined and inspiring concepts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baseline="-25000" dirty="0" smtClean="0"/>
          </a:p>
          <a:p>
            <a:pPr marL="0" indent="0">
              <a:buNone/>
            </a:pPr>
            <a:endParaRPr lang="en-US" sz="2200" baseline="-25000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9912" y="2119312"/>
            <a:ext cx="27940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data exchange problem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Cilindro 3"/>
          <p:cNvSpPr/>
          <p:nvPr/>
        </p:nvSpPr>
        <p:spPr>
          <a:xfrm>
            <a:off x="3479800" y="3175000"/>
            <a:ext cx="1511300" cy="134620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lindro 4"/>
          <p:cNvSpPr/>
          <p:nvPr/>
        </p:nvSpPr>
        <p:spPr>
          <a:xfrm>
            <a:off x="8496300" y="3175000"/>
            <a:ext cx="1511300" cy="1346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adroTexto 5"/>
          <p:cNvSpPr txBox="1"/>
          <p:nvPr/>
        </p:nvSpPr>
        <p:spPr>
          <a:xfrm>
            <a:off x="2980138" y="2484735"/>
            <a:ext cx="251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Source schema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041522" y="24847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Target schema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740400" y="3848100"/>
            <a:ext cx="21209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Llamada ovalada 16"/>
          <p:cNvSpPr/>
          <p:nvPr/>
        </p:nvSpPr>
        <p:spPr>
          <a:xfrm>
            <a:off x="2589212" y="1574085"/>
            <a:ext cx="5272088" cy="1563530"/>
          </a:xfrm>
          <a:prstGeom prst="wedgeEllipseCallout">
            <a:avLst>
              <a:gd name="adj1" fmla="val 29242"/>
              <a:gd name="adj2" fmla="val 9394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How do we specify the relationship between source and target data?</a:t>
            </a:r>
            <a:endParaRPr lang="en-US" sz="2200" dirty="0"/>
          </a:p>
        </p:txBody>
      </p:sp>
      <p:sp>
        <p:nvSpPr>
          <p:cNvPr id="18" name="Llamada ovalada 17"/>
          <p:cNvSpPr/>
          <p:nvPr/>
        </p:nvSpPr>
        <p:spPr>
          <a:xfrm>
            <a:off x="2980138" y="4087590"/>
            <a:ext cx="3799674" cy="1334757"/>
          </a:xfrm>
          <a:prstGeom prst="wedgeEllipseCallout">
            <a:avLst>
              <a:gd name="adj1" fmla="val 45277"/>
              <a:gd name="adj2" fmla="val -677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What is a good (declarative) language for this?</a:t>
            </a:r>
            <a:endParaRPr lang="en-US" sz="2200" dirty="0"/>
          </a:p>
        </p:txBody>
      </p:sp>
      <p:sp>
        <p:nvSpPr>
          <p:cNvPr id="19" name="Llamada ovalada 18"/>
          <p:cNvSpPr/>
          <p:nvPr/>
        </p:nvSpPr>
        <p:spPr>
          <a:xfrm>
            <a:off x="7543801" y="1459514"/>
            <a:ext cx="4642498" cy="1334757"/>
          </a:xfrm>
          <a:prstGeom prst="wedgeEllipseCallout">
            <a:avLst>
              <a:gd name="adj1" fmla="val -15329"/>
              <a:gd name="adj2" fmla="val 9399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How do we materialize a target instance?</a:t>
            </a:r>
            <a:endParaRPr lang="en-US" sz="2200" dirty="0"/>
          </a:p>
        </p:txBody>
      </p:sp>
      <p:sp>
        <p:nvSpPr>
          <p:cNvPr id="21" name="Llamada ovalada 20"/>
          <p:cNvSpPr/>
          <p:nvPr/>
        </p:nvSpPr>
        <p:spPr>
          <a:xfrm>
            <a:off x="7664824" y="4604097"/>
            <a:ext cx="3434976" cy="1334757"/>
          </a:xfrm>
          <a:prstGeom prst="wedgeEllipseCallout">
            <a:avLst>
              <a:gd name="adj1" fmla="val -12603"/>
              <a:gd name="adj2" fmla="val -8964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What is a good materialization?</a:t>
            </a:r>
            <a:endParaRPr lang="en-US" sz="2200" dirty="0"/>
          </a:p>
        </p:txBody>
      </p:sp>
      <p:sp>
        <p:nvSpPr>
          <p:cNvPr id="22" name="Llamada ovalada 21"/>
          <p:cNvSpPr/>
          <p:nvPr/>
        </p:nvSpPr>
        <p:spPr>
          <a:xfrm>
            <a:off x="8995962" y="2920361"/>
            <a:ext cx="3182904" cy="1334757"/>
          </a:xfrm>
          <a:prstGeom prst="wedgeEllipseCallout">
            <a:avLst>
              <a:gd name="adj1" fmla="val -51346"/>
              <a:gd name="adj2" fmla="val 3535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Can we do this materialization efficiently?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7537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smtClean="0">
                <a:solidFill>
                  <a:schemeClr val="tx1"/>
                </a:solidFill>
              </a:rPr>
              <a:t>data exchange </a:t>
            </a:r>
            <a:r>
              <a:rPr lang="en-US" sz="4000" dirty="0" smtClean="0"/>
              <a:t>problem</a:t>
            </a:r>
            <a:endParaRPr lang="en-US" sz="4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3067502" y="2484735"/>
            <a:ext cx="2335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Worker(name)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8270751" y="2484735"/>
            <a:ext cx="1962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Emp</a:t>
            </a:r>
            <a:r>
              <a:rPr lang="en-US" sz="2400" dirty="0" smtClean="0">
                <a:solidFill>
                  <a:schemeClr val="accent1"/>
                </a:solidFill>
              </a:rPr>
              <a:t>(name)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740400" y="3848100"/>
            <a:ext cx="21209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5156566" y="3589547"/>
            <a:ext cx="3174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Worker(x) → </a:t>
            </a:r>
            <a:r>
              <a:rPr lang="en-US" sz="2400" dirty="0" err="1" smtClean="0">
                <a:solidFill>
                  <a:schemeClr val="accent1"/>
                </a:solidFill>
              </a:rPr>
              <a:t>Emp</a:t>
            </a:r>
            <a:r>
              <a:rPr lang="en-US" sz="2400" dirty="0" smtClean="0">
                <a:solidFill>
                  <a:schemeClr val="accent1"/>
                </a:solidFill>
              </a:rPr>
              <a:t>(x)</a:t>
            </a: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278050"/>
              </p:ext>
            </p:extLst>
          </p:nvPr>
        </p:nvGraphicFramePr>
        <p:xfrm>
          <a:off x="8734198" y="3116072"/>
          <a:ext cx="103550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John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707556"/>
              </p:ext>
            </p:extLst>
          </p:nvPr>
        </p:nvGraphicFramePr>
        <p:xfrm>
          <a:off x="3717699" y="3135376"/>
          <a:ext cx="1035502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5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60028"/>
              </p:ext>
            </p:extLst>
          </p:nvPr>
        </p:nvGraphicFramePr>
        <p:xfrm>
          <a:off x="9080413" y="3315724"/>
          <a:ext cx="103550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5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John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Ringo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Llamada ovalada 23"/>
          <p:cNvSpPr/>
          <p:nvPr/>
        </p:nvSpPr>
        <p:spPr>
          <a:xfrm>
            <a:off x="7048768" y="1490892"/>
            <a:ext cx="3665729" cy="1114144"/>
          </a:xfrm>
          <a:prstGeom prst="wedgeEllipseCallout">
            <a:avLst>
              <a:gd name="adj1" fmla="val 6958"/>
              <a:gd name="adj2" fmla="val 10378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What is a good materialization?</a:t>
            </a:r>
            <a:endParaRPr lang="en-US" sz="2200" dirty="0"/>
          </a:p>
        </p:txBody>
      </p:sp>
      <p:sp>
        <p:nvSpPr>
          <p:cNvPr id="25" name="Llamada ovalada 24"/>
          <p:cNvSpPr/>
          <p:nvPr/>
        </p:nvSpPr>
        <p:spPr>
          <a:xfrm>
            <a:off x="2592926" y="4301637"/>
            <a:ext cx="4481516" cy="1114144"/>
          </a:xfrm>
          <a:prstGeom prst="wedgeEllipseCallout">
            <a:avLst>
              <a:gd name="adj1" fmla="val 41547"/>
              <a:gd name="adj2" fmla="val -8005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What do we allow in this rule language?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data exchange problem</a:t>
            </a:r>
            <a:endParaRPr lang="en-US" sz="4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552938" y="2451295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Worker(name, salary)</a:t>
            </a:r>
            <a:endParaRPr lang="en-US" sz="2400" dirty="0">
              <a:solidFill>
                <a:schemeClr val="accent3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822711" y="2451296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/>
                </a:solidFill>
              </a:rPr>
              <a:t>Emp</a:t>
            </a:r>
            <a:r>
              <a:rPr lang="en-US" sz="2400" dirty="0" smtClean="0">
                <a:solidFill>
                  <a:schemeClr val="accent1"/>
                </a:solidFill>
              </a:rPr>
              <a:t>(name, de</a:t>
            </a:r>
            <a:r>
              <a:rPr lang="es-ES_tradnl" sz="2400" dirty="0" smtClean="0">
                <a:solidFill>
                  <a:schemeClr val="accent1"/>
                </a:solidFill>
              </a:rPr>
              <a:t>pt</a:t>
            </a:r>
            <a:r>
              <a:rPr lang="en-US" sz="2400" dirty="0" smtClean="0">
                <a:solidFill>
                  <a:schemeClr val="accent1"/>
                </a:solidFill>
              </a:rPr>
              <a:t>)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5740400" y="3848100"/>
            <a:ext cx="2120900" cy="0"/>
          </a:xfrm>
          <a:prstGeom prst="straightConnector1">
            <a:avLst/>
          </a:prstGeom>
          <a:ln w="88900">
            <a:solidFill>
              <a:schemeClr val="accent1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76335"/>
              </p:ext>
            </p:extLst>
          </p:nvPr>
        </p:nvGraphicFramePr>
        <p:xfrm>
          <a:off x="3056061" y="3140214"/>
          <a:ext cx="2358778" cy="170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79389"/>
                <a:gridCol w="1179389"/>
              </a:tblGrid>
              <a:tr h="416676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salary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100K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90K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70K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74232"/>
              </p:ext>
            </p:extLst>
          </p:nvPr>
        </p:nvGraphicFramePr>
        <p:xfrm>
          <a:off x="8072559" y="3123121"/>
          <a:ext cx="235877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389"/>
                <a:gridCol w="1179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name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dept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Ron</a:t>
                      </a:r>
                      <a:endParaRPr lang="en-US" sz="2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?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John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Paul</a:t>
                      </a:r>
                      <a:endParaRPr lang="en-US" sz="2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6557033" y="3140214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dirty="0" smtClean="0">
                <a:solidFill>
                  <a:schemeClr val="accent1"/>
                </a:solidFill>
              </a:rPr>
              <a:t>?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8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to the problem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Ronald </a:t>
            </a:r>
            <a:r>
              <a:rPr lang="en-US" sz="2200" dirty="0"/>
              <a:t>Fagin, </a:t>
            </a:r>
            <a:r>
              <a:rPr lang="en-US" sz="2200" dirty="0" err="1"/>
              <a:t>Phokion</a:t>
            </a:r>
            <a:r>
              <a:rPr lang="en-US" sz="2200" dirty="0"/>
              <a:t> G. </a:t>
            </a:r>
            <a:r>
              <a:rPr lang="en-US" sz="2200" dirty="0" err="1"/>
              <a:t>Kolaitis</a:t>
            </a:r>
            <a:r>
              <a:rPr lang="en-US" sz="2200" dirty="0"/>
              <a:t>, Renée J. Miller, Lucian </a:t>
            </a:r>
            <a:r>
              <a:rPr lang="en-US" sz="2200" dirty="0" err="1" smtClean="0"/>
              <a:t>Popa</a:t>
            </a:r>
            <a:r>
              <a:rPr lang="en-US" sz="2200" dirty="0" smtClean="0"/>
              <a:t>. </a:t>
            </a:r>
            <a:r>
              <a:rPr lang="en-US" sz="2200" i="1" dirty="0" smtClean="0"/>
              <a:t>Data </a:t>
            </a:r>
            <a:r>
              <a:rPr lang="en-US" sz="2200" i="1" dirty="0"/>
              <a:t>Exchange: Semantics and Query Answering</a:t>
            </a:r>
            <a:r>
              <a:rPr lang="en-US" sz="2200" dirty="0"/>
              <a:t>. ICDT </a:t>
            </a:r>
            <a:r>
              <a:rPr lang="en-US" sz="2200" dirty="0" smtClean="0"/>
              <a:t>2003</a:t>
            </a:r>
            <a:r>
              <a:rPr lang="en-US" sz="2200" dirty="0"/>
              <a:t>	</a:t>
            </a:r>
            <a:endParaRPr lang="en-US" sz="2200" dirty="0" smtClean="0"/>
          </a:p>
          <a:p>
            <a:pPr marL="400050" lvl="1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This article </a:t>
            </a:r>
            <a:r>
              <a:rPr lang="en-US" sz="2200" dirty="0" smtClean="0"/>
              <a:t>proposed </a:t>
            </a:r>
            <a:r>
              <a:rPr lang="en-US" sz="2200" dirty="0"/>
              <a:t>a </a:t>
            </a:r>
            <a:r>
              <a:rPr lang="en-US" sz="2200" dirty="0" smtClean="0"/>
              <a:t>simple</a:t>
            </a:r>
            <a:r>
              <a:rPr lang="en-US" sz="2200" dirty="0"/>
              <a:t>, elegant and </a:t>
            </a:r>
            <a:r>
              <a:rPr lang="en-US" sz="2200" dirty="0" smtClean="0"/>
              <a:t>general solution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t has </a:t>
            </a:r>
            <a:r>
              <a:rPr lang="en-US" sz="2000" dirty="0" smtClean="0"/>
              <a:t>a big </a:t>
            </a:r>
            <a:r>
              <a:rPr lang="en-US" sz="2000" dirty="0" smtClean="0"/>
              <a:t>impact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1000+ citations in Google </a:t>
            </a:r>
            <a:r>
              <a:rPr lang="en-US" sz="2000" dirty="0" smtClean="0"/>
              <a:t>scholar)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7870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mapping language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Given: source schema </a:t>
            </a:r>
            <a:r>
              <a:rPr lang="en-US" sz="2200" b="1" dirty="0" smtClean="0"/>
              <a:t>S</a:t>
            </a:r>
            <a:r>
              <a:rPr lang="en-US" sz="2200" dirty="0" smtClean="0"/>
              <a:t> and a target schema </a:t>
            </a:r>
            <a:r>
              <a:rPr lang="en-US" sz="2200" b="1" dirty="0" smtClean="0"/>
              <a:t>T </a:t>
            </a:r>
            <a:r>
              <a:rPr lang="en-US" sz="2200" dirty="0" smtClean="0"/>
              <a:t>with no relation names in common</a:t>
            </a:r>
          </a:p>
          <a:p>
            <a:endParaRPr lang="en-US" sz="2000" dirty="0"/>
          </a:p>
          <a:p>
            <a:r>
              <a:rPr lang="en-US" sz="2200" dirty="0" smtClean="0"/>
              <a:t>A source-to-target tuple-generating dependency (</a:t>
            </a:r>
            <a:r>
              <a:rPr lang="en-US" sz="2200" dirty="0" err="1" smtClean="0"/>
              <a:t>st-tgd</a:t>
            </a:r>
            <a:r>
              <a:rPr lang="en-US" sz="2200" dirty="0" smtClean="0"/>
              <a:t>) is a formula of the form:</a:t>
            </a:r>
          </a:p>
          <a:p>
            <a:endParaRPr lang="en-US" sz="1000" dirty="0" smtClean="0"/>
          </a:p>
          <a:p>
            <a:pPr marL="0" indent="0" algn="ctr">
              <a:buNone/>
            </a:pPr>
            <a:r>
              <a:rPr lang="en-US" sz="2200" dirty="0" smtClean="0"/>
              <a:t>∀</a:t>
            </a:r>
            <a:r>
              <a:rPr lang="en-US" sz="2200" b="1" dirty="0" err="1" smtClean="0"/>
              <a:t>x</a:t>
            </a:r>
            <a:r>
              <a:rPr lang="en-US" sz="2200" dirty="0" err="1" smtClean="0"/>
              <a:t>∀</a:t>
            </a:r>
            <a:r>
              <a:rPr lang="en-US" sz="2200" b="1" dirty="0" err="1" smtClean="0"/>
              <a:t>y</a:t>
            </a:r>
            <a:r>
              <a:rPr lang="en-US" sz="2200" b="1" dirty="0"/>
              <a:t> </a:t>
            </a:r>
            <a:r>
              <a:rPr lang="en-US" sz="2200" dirty="0" smtClean="0"/>
              <a:t>𝜑(</a:t>
            </a:r>
            <a:r>
              <a:rPr lang="en-US" sz="2200" b="1" dirty="0" err="1" smtClean="0"/>
              <a:t>x</a:t>
            </a:r>
            <a:r>
              <a:rPr lang="en-US" sz="2200" dirty="0" err="1" smtClean="0"/>
              <a:t>,</a:t>
            </a:r>
            <a:r>
              <a:rPr lang="en-US" sz="2200" b="1" dirty="0" err="1" smtClean="0"/>
              <a:t>y</a:t>
            </a:r>
            <a:r>
              <a:rPr lang="en-US" sz="2200" dirty="0" smtClean="0"/>
              <a:t>) </a:t>
            </a:r>
            <a:r>
              <a:rPr lang="is-IS" sz="2200" dirty="0"/>
              <a:t>→ </a:t>
            </a:r>
            <a:r>
              <a:rPr lang="en-US" sz="2200" dirty="0" smtClean="0"/>
              <a:t>∃</a:t>
            </a:r>
            <a:r>
              <a:rPr lang="en-US" sz="2200" b="1" dirty="0" smtClean="0"/>
              <a:t>z</a:t>
            </a:r>
            <a:r>
              <a:rPr lang="en-US" sz="2200" dirty="0" smtClean="0"/>
              <a:t> 𝜓(</a:t>
            </a:r>
            <a:r>
              <a:rPr lang="en-US" sz="2200" b="1" dirty="0" err="1" smtClean="0"/>
              <a:t>x</a:t>
            </a:r>
            <a:r>
              <a:rPr lang="en-US" sz="2200" dirty="0" err="1" smtClean="0"/>
              <a:t>,</a:t>
            </a:r>
            <a:r>
              <a:rPr lang="en-US" sz="2200" b="1" dirty="0" err="1" smtClean="0"/>
              <a:t>z</a:t>
            </a:r>
            <a:r>
              <a:rPr lang="en-US" sz="2200" dirty="0" smtClean="0"/>
              <a:t>)</a:t>
            </a:r>
          </a:p>
          <a:p>
            <a:pPr marL="0" indent="0" algn="ctr">
              <a:buNone/>
            </a:pPr>
            <a:r>
              <a:rPr lang="en-US" sz="1000" dirty="0" smtClean="0"/>
              <a:t>  </a:t>
            </a:r>
            <a:endParaRPr lang="en-US" sz="1000" dirty="0"/>
          </a:p>
          <a:p>
            <a:pPr marL="400050" lvl="1" indent="0">
              <a:buNone/>
            </a:pPr>
            <a:r>
              <a:rPr lang="en-US" sz="2200" dirty="0"/>
              <a:t>w</a:t>
            </a:r>
            <a:r>
              <a:rPr lang="en-US" sz="2200" dirty="0" smtClean="0"/>
              <a:t>here </a:t>
            </a:r>
            <a:r>
              <a:rPr lang="en-US" sz="2200" dirty="0"/>
              <a:t>𝜑(</a:t>
            </a:r>
            <a:r>
              <a:rPr lang="en-US" sz="2200" b="1" dirty="0" err="1"/>
              <a:t>x</a:t>
            </a:r>
            <a:r>
              <a:rPr lang="en-US" sz="2200" dirty="0" err="1"/>
              <a:t>,</a:t>
            </a:r>
            <a:r>
              <a:rPr lang="en-US" sz="2200" b="1" dirty="0" err="1"/>
              <a:t>y</a:t>
            </a:r>
            <a:r>
              <a:rPr lang="en-US" sz="2200" dirty="0"/>
              <a:t>) </a:t>
            </a:r>
            <a:r>
              <a:rPr lang="is-IS" sz="2200" dirty="0" smtClean="0"/>
              <a:t>and </a:t>
            </a:r>
            <a:r>
              <a:rPr lang="en-US" sz="2200" dirty="0" smtClean="0"/>
              <a:t>𝜓</a:t>
            </a:r>
            <a:r>
              <a:rPr lang="en-US" sz="2200" dirty="0"/>
              <a:t>(</a:t>
            </a:r>
            <a:r>
              <a:rPr lang="en-US" sz="2200" b="1" dirty="0" err="1"/>
              <a:t>x</a:t>
            </a:r>
            <a:r>
              <a:rPr lang="en-US" sz="2200" dirty="0" err="1"/>
              <a:t>,</a:t>
            </a:r>
            <a:r>
              <a:rPr lang="en-US" sz="2200" b="1" dirty="0" err="1"/>
              <a:t>z</a:t>
            </a:r>
            <a:r>
              <a:rPr lang="en-US" sz="2200" dirty="0" smtClean="0"/>
              <a:t>) are conjunctions of atoms over </a:t>
            </a:r>
            <a:r>
              <a:rPr lang="en-US" sz="2200" b="1" dirty="0"/>
              <a:t>S</a:t>
            </a:r>
            <a:r>
              <a:rPr lang="en-US" sz="2200" dirty="0"/>
              <a:t> and </a:t>
            </a:r>
            <a:r>
              <a:rPr lang="en-US" sz="2200" b="1" dirty="0" smtClean="0"/>
              <a:t>T</a:t>
            </a:r>
            <a:r>
              <a:rPr lang="en-US" sz="2200" dirty="0" smtClean="0"/>
              <a:t>, respectively</a:t>
            </a:r>
            <a:endParaRPr lang="en-US" sz="2200" b="1" dirty="0"/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4242</TotalTime>
  <Words>2284</Words>
  <Application>Microsoft Macintosh PowerPoint</Application>
  <PresentationFormat>Panorámica</PresentationFormat>
  <Paragraphs>546</Paragraphs>
  <Slides>45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50" baseType="lpstr">
      <vt:lpstr>Calibri</vt:lpstr>
      <vt:lpstr>Century Gothic</vt:lpstr>
      <vt:lpstr>Wingdings 3</vt:lpstr>
      <vt:lpstr>Arial</vt:lpstr>
      <vt:lpstr>Espiral</vt:lpstr>
      <vt:lpstr>Foundations of Data Exchange and Metadata Management</vt:lpstr>
      <vt:lpstr>The need for a formal definition</vt:lpstr>
      <vt:lpstr>The need for a formal definition</vt:lpstr>
      <vt:lpstr>The old data exchange problem</vt:lpstr>
      <vt:lpstr>The data exchange problem</vt:lpstr>
      <vt:lpstr>The data exchange problem</vt:lpstr>
      <vt:lpstr>The data exchange problem</vt:lpstr>
      <vt:lpstr>A solution to the problem</vt:lpstr>
      <vt:lpstr>A mapping language</vt:lpstr>
      <vt:lpstr>A mapping language</vt:lpstr>
      <vt:lpstr>A definition of a mapping</vt:lpstr>
      <vt:lpstr>A semantics for mappings</vt:lpstr>
      <vt:lpstr>A semantics for mappings</vt:lpstr>
      <vt:lpstr>A semantics for mappings</vt:lpstr>
      <vt:lpstr>What is a good solution? </vt:lpstr>
      <vt:lpstr>Solutions with null values</vt:lpstr>
      <vt:lpstr>The notion of homomorphism</vt:lpstr>
      <vt:lpstr>The notion of homomorphism</vt:lpstr>
      <vt:lpstr>The notion of universal solution</vt:lpstr>
      <vt:lpstr>The notion of universal solution</vt:lpstr>
      <vt:lpstr>Computing universal solutions efficiently</vt:lpstr>
      <vt:lpstr>Computing universal solutions efficiently</vt:lpstr>
      <vt:lpstr>Lessons learned </vt:lpstr>
      <vt:lpstr>Lessons learned </vt:lpstr>
      <vt:lpstr>And this is not all …</vt:lpstr>
      <vt:lpstr>A semantics for target queries</vt:lpstr>
      <vt:lpstr>A semantics for target queries</vt:lpstr>
      <vt:lpstr>A semantics for target queries</vt:lpstr>
      <vt:lpstr>Computing certain answers efficiently</vt:lpstr>
      <vt:lpstr>Why this approach was so influential?</vt:lpstr>
      <vt:lpstr>Why this approach was so influential?</vt:lpstr>
      <vt:lpstr>Metadata management</vt:lpstr>
      <vt:lpstr>Metadata management</vt:lpstr>
      <vt:lpstr>The need for mapping operators</vt:lpstr>
      <vt:lpstr>The composition operator</vt:lpstr>
      <vt:lpstr>The composition operator</vt:lpstr>
      <vt:lpstr>A mapping language for the composition operator</vt:lpstr>
      <vt:lpstr>A mapping language for the composition operator</vt:lpstr>
      <vt:lpstr>The power of composition</vt:lpstr>
      <vt:lpstr>Adding second-order quantification</vt:lpstr>
      <vt:lpstr>The language of second-order tgds</vt:lpstr>
      <vt:lpstr>The language of second-order tgds</vt:lpstr>
      <vt:lpstr>The language of second-order tgds</vt:lpstr>
      <vt:lpstr>Lessons learned</vt:lpstr>
      <vt:lpstr>Thanks Ron for many well-defined and inspiring concepts!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Data Exchange and Metadata Management</dc:title>
  <dc:creator>Usuario de Microsoft Office</dc:creator>
  <cp:lastModifiedBy>Usuario de Microsoft Office</cp:lastModifiedBy>
  <cp:revision>134</cp:revision>
  <cp:lastPrinted>2016-06-26T14:20:14Z</cp:lastPrinted>
  <dcterms:created xsi:type="dcterms:W3CDTF">2016-06-21T21:12:02Z</dcterms:created>
  <dcterms:modified xsi:type="dcterms:W3CDTF">2016-06-26T18:46:50Z</dcterms:modified>
</cp:coreProperties>
</file>