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1" r:id="rId3"/>
    <p:sldId id="305" r:id="rId4"/>
    <p:sldId id="309" r:id="rId5"/>
    <p:sldId id="310" r:id="rId6"/>
    <p:sldId id="311" r:id="rId7"/>
    <p:sldId id="312" r:id="rId8"/>
    <p:sldId id="313" r:id="rId9"/>
    <p:sldId id="314" r:id="rId10"/>
    <p:sldId id="260" r:id="rId11"/>
    <p:sldId id="317" r:id="rId12"/>
    <p:sldId id="318" r:id="rId13"/>
    <p:sldId id="319" r:id="rId14"/>
    <p:sldId id="320" r:id="rId15"/>
    <p:sldId id="258" r:id="rId16"/>
    <p:sldId id="321" r:id="rId17"/>
    <p:sldId id="322" r:id="rId18"/>
    <p:sldId id="325" r:id="rId19"/>
    <p:sldId id="326" r:id="rId20"/>
    <p:sldId id="324" r:id="rId21"/>
    <p:sldId id="327" r:id="rId22"/>
    <p:sldId id="328" r:id="rId23"/>
    <p:sldId id="329" r:id="rId24"/>
    <p:sldId id="334" r:id="rId25"/>
    <p:sldId id="330" r:id="rId26"/>
    <p:sldId id="332" r:id="rId27"/>
    <p:sldId id="336" r:id="rId28"/>
    <p:sldId id="331" r:id="rId29"/>
    <p:sldId id="335" r:id="rId30"/>
    <p:sldId id="30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/>
    <p:restoredTop sz="95126"/>
  </p:normalViewPr>
  <p:slideViewPr>
    <p:cSldViewPr snapToGrid="0" snapToObjects="1">
      <p:cViewPr>
        <p:scale>
          <a:sx n="87" d="100"/>
          <a:sy n="87" d="100"/>
        </p:scale>
        <p:origin x="-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413CB-672F-C040-95E0-A7E53D0EDDDC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8C39-8EEA-3A45-B085-B471D4F474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28C39-8EEA-3A45-B085-B471D4F474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28C39-8EEA-3A45-B085-B471D4F474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5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343912"/>
            <a:ext cx="9283700" cy="2262781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Consistent Query Answering: a personal perspective 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4899299"/>
            <a:ext cx="8915399" cy="11262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Marcelo Arenas</a:t>
            </a:r>
          </a:p>
          <a:p>
            <a:r>
              <a:rPr lang="en-US" sz="2800" dirty="0" smtClean="0"/>
              <a:t>Leopoldo </a:t>
            </a:r>
            <a:r>
              <a:rPr lang="en-US" sz="2800" dirty="0" err="1" smtClean="0"/>
              <a:t>Bertossi</a:t>
            </a:r>
            <a:r>
              <a:rPr lang="en-US" sz="2800" dirty="0" smtClean="0"/>
              <a:t> </a:t>
            </a:r>
            <a:r>
              <a:rPr lang="en-US" sz="2800" dirty="0"/>
              <a:t>Special </a:t>
            </a:r>
            <a:r>
              <a:rPr lang="en-US" sz="2800" dirty="0" smtClean="0"/>
              <a:t>Event - AMW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Consistent query answering</a:t>
            </a:r>
            <a:endParaRPr lang="en-U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459484" y="1905000"/>
            <a:ext cx="672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3"/>
                </a:solidFill>
              </a:rPr>
              <a:t>Employee(name</a:t>
            </a:r>
            <a:r>
              <a:rPr lang="en-US" sz="2400" dirty="0" smtClean="0">
                <a:solidFill>
                  <a:schemeClr val="accent3"/>
                </a:solidFill>
              </a:rPr>
              <a:t>, salary</a:t>
            </a:r>
            <a:r>
              <a:rPr lang="en-US" sz="2400">
                <a:solidFill>
                  <a:schemeClr val="accent3"/>
                </a:solidFill>
              </a:rPr>
              <a:t>) </a:t>
            </a:r>
            <a:r>
              <a:rPr lang="en-US" sz="2400" smtClean="0">
                <a:solidFill>
                  <a:schemeClr val="accent3"/>
                </a:solidFill>
              </a:rPr>
              <a:t>       name </a:t>
            </a:r>
            <a:r>
              <a:rPr lang="en-US" sz="2400" dirty="0">
                <a:solidFill>
                  <a:schemeClr val="accent3"/>
                </a:solidFill>
              </a:rPr>
              <a:t>→ </a:t>
            </a:r>
            <a:r>
              <a:rPr lang="en-US" sz="2400" dirty="0" smtClean="0">
                <a:solidFill>
                  <a:schemeClr val="accent3"/>
                </a:solidFill>
              </a:rPr>
              <a:t>salary</a:t>
            </a:r>
            <a:endParaRPr lang="en-US" sz="2400" dirty="0">
              <a:solidFill>
                <a:schemeClr val="accent3"/>
              </a:solidFill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55739"/>
              </p:ext>
            </p:extLst>
          </p:nvPr>
        </p:nvGraphicFramePr>
        <p:xfrm>
          <a:off x="3459484" y="3100863"/>
          <a:ext cx="2358778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41667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42055"/>
              </p:ext>
            </p:extLst>
          </p:nvPr>
        </p:nvGraphicFramePr>
        <p:xfrm>
          <a:off x="7824021" y="3100863"/>
          <a:ext cx="2358778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Conector recto 3"/>
          <p:cNvCxnSpPr/>
          <p:nvPr/>
        </p:nvCxnSpPr>
        <p:spPr>
          <a:xfrm flipV="1">
            <a:off x="7686636" y="3647555"/>
            <a:ext cx="2657475" cy="1395934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7686636" y="3647556"/>
            <a:ext cx="2657475" cy="1395933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1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Consistent query answering</a:t>
            </a:r>
            <a:endParaRPr lang="en-U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459484" y="1905000"/>
            <a:ext cx="672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3"/>
                </a:solidFill>
              </a:rPr>
              <a:t>Employee(name</a:t>
            </a:r>
            <a:r>
              <a:rPr lang="en-US" sz="2400" dirty="0" smtClean="0">
                <a:solidFill>
                  <a:schemeClr val="accent3"/>
                </a:solidFill>
              </a:rPr>
              <a:t>, salary</a:t>
            </a:r>
            <a:r>
              <a:rPr lang="en-US" sz="2400">
                <a:solidFill>
                  <a:schemeClr val="accent3"/>
                </a:solidFill>
              </a:rPr>
              <a:t>) </a:t>
            </a:r>
            <a:r>
              <a:rPr lang="en-US" sz="2400" smtClean="0">
                <a:solidFill>
                  <a:schemeClr val="accent3"/>
                </a:solidFill>
              </a:rPr>
              <a:t>       name </a:t>
            </a:r>
            <a:r>
              <a:rPr lang="en-US" sz="2400" dirty="0">
                <a:solidFill>
                  <a:schemeClr val="accent3"/>
                </a:solidFill>
              </a:rPr>
              <a:t>→ </a:t>
            </a:r>
            <a:r>
              <a:rPr lang="en-US" sz="2400" dirty="0" smtClean="0">
                <a:solidFill>
                  <a:schemeClr val="accent3"/>
                </a:solidFill>
              </a:rPr>
              <a:t>salary</a:t>
            </a:r>
            <a:endParaRPr lang="en-US" sz="2400" dirty="0">
              <a:solidFill>
                <a:schemeClr val="accent3"/>
              </a:solidFill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/>
          </p:nvPr>
        </p:nvGraphicFramePr>
        <p:xfrm>
          <a:off x="3459484" y="3100863"/>
          <a:ext cx="2358778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41667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657083" y="3100640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</a:rPr>
              <a:t>Q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x,y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 smtClean="0">
                <a:solidFill>
                  <a:srgbClr val="C00000"/>
                </a:solidFill>
              </a:rPr>
              <a:t>Employee(</a:t>
            </a:r>
            <a:r>
              <a:rPr lang="en-US" sz="2400" dirty="0" err="1" smtClean="0">
                <a:solidFill>
                  <a:srgbClr val="C00000"/>
                </a:solidFill>
              </a:rPr>
              <a:t>x,y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25668"/>
              </p:ext>
            </p:extLst>
          </p:nvPr>
        </p:nvGraphicFramePr>
        <p:xfrm>
          <a:off x="7082460" y="3954303"/>
          <a:ext cx="2358778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  <a:gridCol w="11793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6657083" y="3100639"/>
            <a:ext cx="397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(x) = ∃y Employee(</a:t>
            </a:r>
            <a:r>
              <a:rPr lang="en-US" sz="2400" dirty="0" err="1" smtClean="0">
                <a:solidFill>
                  <a:srgbClr val="C00000"/>
                </a:solidFill>
              </a:rPr>
              <a:t>x,y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42917"/>
              </p:ext>
            </p:extLst>
          </p:nvPr>
        </p:nvGraphicFramePr>
        <p:xfrm>
          <a:off x="7672154" y="3954303"/>
          <a:ext cx="1179389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2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Consistent query answering</a:t>
            </a:r>
            <a:endParaRPr lang="en-U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459484" y="1905000"/>
            <a:ext cx="672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Employee(name, salary</a:t>
            </a:r>
            <a:r>
              <a:rPr lang="en-US" sz="2400" dirty="0">
                <a:solidFill>
                  <a:schemeClr val="accent3"/>
                </a:solidFill>
              </a:rPr>
              <a:t>) </a:t>
            </a:r>
            <a:r>
              <a:rPr lang="en-US" sz="2400" dirty="0" smtClean="0">
                <a:solidFill>
                  <a:schemeClr val="accent3"/>
                </a:solidFill>
              </a:rPr>
              <a:t>       name </a:t>
            </a:r>
            <a:r>
              <a:rPr lang="en-US" sz="2400" dirty="0">
                <a:solidFill>
                  <a:schemeClr val="accent3"/>
                </a:solidFill>
              </a:rPr>
              <a:t>→ </a:t>
            </a:r>
            <a:r>
              <a:rPr lang="en-US" sz="2400" dirty="0" smtClean="0">
                <a:solidFill>
                  <a:schemeClr val="accent3"/>
                </a:solidFill>
              </a:rPr>
              <a:t>salary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57083" y="3100640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</a:rPr>
              <a:t>Q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x,y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 smtClean="0">
                <a:solidFill>
                  <a:srgbClr val="C00000"/>
                </a:solidFill>
              </a:rPr>
              <a:t>Employee(</a:t>
            </a:r>
            <a:r>
              <a:rPr lang="en-US" sz="2400" dirty="0" err="1" smtClean="0">
                <a:solidFill>
                  <a:srgbClr val="C00000"/>
                </a:solidFill>
              </a:rPr>
              <a:t>x,y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203085"/>
              </p:ext>
            </p:extLst>
          </p:nvPr>
        </p:nvGraphicFramePr>
        <p:xfrm>
          <a:off x="7082460" y="3954303"/>
          <a:ext cx="2358778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  <a:gridCol w="117938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6657083" y="3100639"/>
            <a:ext cx="397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(x) = ∃y Employee(</a:t>
            </a:r>
            <a:r>
              <a:rPr lang="en-US" sz="2400" dirty="0" err="1" smtClean="0">
                <a:solidFill>
                  <a:srgbClr val="C00000"/>
                </a:solidFill>
              </a:rPr>
              <a:t>x,y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7672154" y="3954303"/>
          <a:ext cx="1179389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500497"/>
              </p:ext>
            </p:extLst>
          </p:nvPr>
        </p:nvGraphicFramePr>
        <p:xfrm>
          <a:off x="3459484" y="3100863"/>
          <a:ext cx="2358778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3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CQA: the main idea</a:t>
            </a:r>
            <a:endParaRPr lang="en-US" sz="40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3459484" y="3100863"/>
          <a:ext cx="2358778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89819"/>
              </p:ext>
            </p:extLst>
          </p:nvPr>
        </p:nvGraphicFramePr>
        <p:xfrm>
          <a:off x="7824021" y="2568862"/>
          <a:ext cx="2358778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46640"/>
              </p:ext>
            </p:extLst>
          </p:nvPr>
        </p:nvGraphicFramePr>
        <p:xfrm>
          <a:off x="7824021" y="4598624"/>
          <a:ext cx="2358778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Conector recto de flecha 15"/>
          <p:cNvCxnSpPr>
            <a:stCxn id="9" idx="3"/>
            <a:endCxn id="14" idx="1"/>
          </p:cNvCxnSpPr>
          <p:nvPr/>
        </p:nvCxnSpPr>
        <p:spPr>
          <a:xfrm flipV="1">
            <a:off x="5818262" y="3422302"/>
            <a:ext cx="2005759" cy="745361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15" idx="1"/>
          </p:cNvCxnSpPr>
          <p:nvPr/>
        </p:nvCxnSpPr>
        <p:spPr>
          <a:xfrm>
            <a:off x="5818262" y="4598624"/>
            <a:ext cx="2005759" cy="853440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459484" y="1905000"/>
            <a:ext cx="672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3"/>
                </a:solidFill>
              </a:rPr>
              <a:t>Employee(name</a:t>
            </a:r>
            <a:r>
              <a:rPr lang="en-US" sz="2400" dirty="0" smtClean="0">
                <a:solidFill>
                  <a:schemeClr val="accent3"/>
                </a:solidFill>
              </a:rPr>
              <a:t>, salary</a:t>
            </a:r>
            <a:r>
              <a:rPr lang="en-US" sz="2400">
                <a:solidFill>
                  <a:schemeClr val="accent3"/>
                </a:solidFill>
              </a:rPr>
              <a:t>) </a:t>
            </a:r>
            <a:r>
              <a:rPr lang="en-US" sz="2400" smtClean="0">
                <a:solidFill>
                  <a:schemeClr val="accent3"/>
                </a:solidFill>
              </a:rPr>
              <a:t>       name </a:t>
            </a:r>
            <a:r>
              <a:rPr lang="en-US" sz="2400" dirty="0">
                <a:solidFill>
                  <a:schemeClr val="accent3"/>
                </a:solidFill>
              </a:rPr>
              <a:t>→ </a:t>
            </a:r>
            <a:r>
              <a:rPr lang="en-US" sz="2400" dirty="0" smtClean="0">
                <a:solidFill>
                  <a:schemeClr val="accent3"/>
                </a:solidFill>
              </a:rPr>
              <a:t>salary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CQA: the main idea</a:t>
            </a:r>
            <a:endParaRPr lang="en-US" sz="4000" dirty="0"/>
          </a:p>
        </p:txBody>
      </p:sp>
      <p:sp>
        <p:nvSpPr>
          <p:cNvPr id="5" name="Rectángulo 4"/>
          <p:cNvSpPr/>
          <p:nvPr/>
        </p:nvSpPr>
        <p:spPr>
          <a:xfrm>
            <a:off x="7532526" y="1521778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</a:rPr>
              <a:t>Q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x,y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 smtClean="0">
                <a:solidFill>
                  <a:srgbClr val="C00000"/>
                </a:solidFill>
              </a:rPr>
              <a:t>Employee(</a:t>
            </a:r>
            <a:r>
              <a:rPr lang="en-US" sz="2400" dirty="0" err="1" smtClean="0">
                <a:solidFill>
                  <a:srgbClr val="C00000"/>
                </a:solidFill>
              </a:rPr>
              <a:t>x,y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3816"/>
              </p:ext>
            </p:extLst>
          </p:nvPr>
        </p:nvGraphicFramePr>
        <p:xfrm>
          <a:off x="8185530" y="3718110"/>
          <a:ext cx="2358778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  <a:gridCol w="117938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532050" y="1516264"/>
            <a:ext cx="397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(x) = ∃y Employee(</a:t>
            </a:r>
            <a:r>
              <a:rPr lang="en-US" sz="2400" dirty="0" err="1" smtClean="0">
                <a:solidFill>
                  <a:srgbClr val="C00000"/>
                </a:solidFill>
              </a:rPr>
              <a:t>x,y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899"/>
              </p:ext>
            </p:extLst>
          </p:nvPr>
        </p:nvGraphicFramePr>
        <p:xfrm>
          <a:off x="8775224" y="2410163"/>
          <a:ext cx="1179389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</a:tblGrid>
              <a:tr h="3475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94646"/>
              </p:ext>
            </p:extLst>
          </p:nvPr>
        </p:nvGraphicFramePr>
        <p:xfrm>
          <a:off x="1413536" y="2714923"/>
          <a:ext cx="2358778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75527"/>
              </p:ext>
            </p:extLst>
          </p:nvPr>
        </p:nvGraphicFramePr>
        <p:xfrm>
          <a:off x="5073268" y="1983443"/>
          <a:ext cx="2358778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90280"/>
              </p:ext>
            </p:extLst>
          </p:nvPr>
        </p:nvGraphicFramePr>
        <p:xfrm>
          <a:off x="5073268" y="4242574"/>
          <a:ext cx="2358778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Conector recto de flecha 15"/>
          <p:cNvCxnSpPr>
            <a:stCxn id="9" idx="3"/>
            <a:endCxn id="14" idx="1"/>
          </p:cNvCxnSpPr>
          <p:nvPr/>
        </p:nvCxnSpPr>
        <p:spPr>
          <a:xfrm flipV="1">
            <a:off x="3772314" y="2836883"/>
            <a:ext cx="1300954" cy="944840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15" idx="1"/>
          </p:cNvCxnSpPr>
          <p:nvPr/>
        </p:nvCxnSpPr>
        <p:spPr>
          <a:xfrm>
            <a:off x="3772314" y="4242574"/>
            <a:ext cx="1300954" cy="853440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0571"/>
              </p:ext>
            </p:extLst>
          </p:nvPr>
        </p:nvGraphicFramePr>
        <p:xfrm>
          <a:off x="8185530" y="2410163"/>
          <a:ext cx="2358778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  <a:gridCol w="117938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100K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03769"/>
              </p:ext>
            </p:extLst>
          </p:nvPr>
        </p:nvGraphicFramePr>
        <p:xfrm>
          <a:off x="8185530" y="4595670"/>
          <a:ext cx="2358778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  <a:gridCol w="117938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110K</a:t>
                      </a:r>
                      <a:endParaRPr lang="en-US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49981"/>
              </p:ext>
            </p:extLst>
          </p:nvPr>
        </p:nvGraphicFramePr>
        <p:xfrm>
          <a:off x="8775224" y="4669294"/>
          <a:ext cx="1179389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42826"/>
              </p:ext>
            </p:extLst>
          </p:nvPr>
        </p:nvGraphicFramePr>
        <p:xfrm>
          <a:off x="8775224" y="3504750"/>
          <a:ext cx="1179389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2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PODS 1999: Consistent </a:t>
            </a:r>
            <a:r>
              <a:rPr lang="en-US" sz="4000" dirty="0"/>
              <a:t>Query Answers in Inconsistent </a:t>
            </a:r>
            <a:r>
              <a:rPr lang="en-US" sz="4000" dirty="0" smtClean="0"/>
              <a:t>Databases </a:t>
            </a:r>
            <a:endParaRPr lang="en-U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63" y="1905000"/>
            <a:ext cx="6761010" cy="44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was in the paper?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Definition of </a:t>
            </a:r>
            <a:r>
              <a:rPr lang="en-US" sz="2200" dirty="0">
                <a:solidFill>
                  <a:schemeClr val="tx1"/>
                </a:solidFill>
              </a:rPr>
              <a:t>consistent answer for </a:t>
            </a:r>
            <a:r>
              <a:rPr lang="en-US" sz="2200" dirty="0" smtClean="0">
                <a:solidFill>
                  <a:schemeClr val="tx1"/>
                </a:solidFill>
              </a:rPr>
              <a:t>arbitrary </a:t>
            </a:r>
            <a:r>
              <a:rPr lang="en-US" sz="2200" dirty="0">
                <a:solidFill>
                  <a:schemeClr val="tx1"/>
                </a:solidFill>
              </a:rPr>
              <a:t>integrity </a:t>
            </a:r>
            <a:r>
              <a:rPr lang="en-US" sz="2200" dirty="0" smtClean="0">
                <a:solidFill>
                  <a:schemeClr val="tx1"/>
                </a:solidFill>
              </a:rPr>
              <a:t>constraints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Including a definition of repair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A general methodology for computing consistent answers based on query rewriting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A query </a:t>
            </a:r>
            <a:r>
              <a:rPr lang="en-US" sz="2200" dirty="0" smtClean="0">
                <a:solidFill>
                  <a:schemeClr val="tx1"/>
                </a:solidFill>
              </a:rPr>
              <a:t>rewriting algorithm for computing consistent answers (in some cases)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6622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CQA: a gentle introduction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Fix </a:t>
            </a:r>
            <a:r>
              <a:rPr lang="en-US" sz="2200" dirty="0">
                <a:solidFill>
                  <a:schemeClr val="tx1"/>
                </a:solidFill>
              </a:rPr>
              <a:t>a schema </a:t>
            </a:r>
            <a:r>
              <a:rPr lang="en-US" sz="2200" b="1" dirty="0">
                <a:solidFill>
                  <a:schemeClr val="tx1"/>
                </a:solidFill>
              </a:rPr>
              <a:t>(</a:t>
            </a:r>
            <a:r>
              <a:rPr lang="en-US" sz="2200" b="1" dirty="0" smtClean="0">
                <a:solidFill>
                  <a:schemeClr val="tx1"/>
                </a:solidFill>
              </a:rPr>
              <a:t>S,IC) </a:t>
            </a:r>
            <a:r>
              <a:rPr lang="en-US" sz="2200" dirty="0" smtClean="0">
                <a:solidFill>
                  <a:schemeClr val="tx1"/>
                </a:solidFill>
              </a:rPr>
              <a:t>and a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database instance D of </a:t>
            </a:r>
            <a:r>
              <a:rPr lang="en-US" sz="2200" b="1" dirty="0">
                <a:solidFill>
                  <a:schemeClr val="tx1"/>
                </a:solidFill>
              </a:rPr>
              <a:t>(S,IC) 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lvl="1">
              <a:buClr>
                <a:srgbClr val="A53010"/>
              </a:buClr>
            </a:pPr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 is a set of relation schemas and </a:t>
            </a:r>
            <a:r>
              <a:rPr lang="en-US" sz="2000" b="1" dirty="0">
                <a:solidFill>
                  <a:schemeClr val="tx1"/>
                </a:solidFill>
              </a:rPr>
              <a:t>IC</a:t>
            </a:r>
            <a:r>
              <a:rPr lang="en-US" sz="2000" dirty="0">
                <a:solidFill>
                  <a:schemeClr val="tx1"/>
                </a:solidFill>
              </a:rPr>
              <a:t> is a set of integrity constraints</a:t>
            </a:r>
          </a:p>
          <a:p>
            <a:pPr defTabSz="914400">
              <a:spcBef>
                <a:spcPts val="0"/>
              </a:spcBef>
              <a:buClr>
                <a:srgbClr val="C00000"/>
              </a:buClr>
            </a:pPr>
            <a:endParaRPr lang="en-US" sz="2200" dirty="0">
              <a:solidFill>
                <a:schemeClr val="tx1"/>
              </a:solidFill>
            </a:endParaRPr>
          </a:p>
          <a:p>
            <a:pPr>
              <a:buClr>
                <a:srgbClr val="A53010"/>
              </a:buClr>
            </a:pPr>
            <a:r>
              <a:rPr lang="en-US" sz="2200" dirty="0">
                <a:solidFill>
                  <a:schemeClr val="tx1"/>
                </a:solidFill>
              </a:rPr>
              <a:t>We view D as a set {P(a), P(b), Q(</a:t>
            </a:r>
            <a:r>
              <a:rPr lang="en-US" sz="2200" dirty="0" err="1">
                <a:solidFill>
                  <a:schemeClr val="tx1"/>
                </a:solidFill>
              </a:rPr>
              <a:t>a,b</a:t>
            </a:r>
            <a:r>
              <a:rPr lang="en-US" sz="2200" dirty="0">
                <a:solidFill>
                  <a:schemeClr val="tx1"/>
                </a:solidFill>
              </a:rPr>
              <a:t>), Q(</a:t>
            </a:r>
            <a:r>
              <a:rPr lang="en-US" sz="2200" dirty="0" err="1">
                <a:solidFill>
                  <a:schemeClr val="tx1"/>
                </a:solidFill>
              </a:rPr>
              <a:t>a,c</a:t>
            </a:r>
            <a:r>
              <a:rPr lang="en-US" sz="2200" dirty="0">
                <a:solidFill>
                  <a:schemeClr val="tx1"/>
                </a:solidFill>
              </a:rPr>
              <a:t>), R(c)} of facts</a:t>
            </a:r>
          </a:p>
          <a:p>
            <a:pPr lvl="0">
              <a:buClr>
                <a:srgbClr val="A53010"/>
              </a:buClr>
            </a:pPr>
            <a:endParaRPr lang="en-US" sz="2200" dirty="0">
              <a:solidFill>
                <a:schemeClr val="tx1"/>
              </a:solidFill>
            </a:endParaRPr>
          </a:p>
          <a:p>
            <a:pPr>
              <a:buClr>
                <a:srgbClr val="A53010"/>
              </a:buClr>
            </a:pPr>
            <a:r>
              <a:rPr lang="en-US" sz="2200" dirty="0">
                <a:solidFill>
                  <a:schemeClr val="tx1"/>
                </a:solidFill>
              </a:rPr>
              <a:t>The distance between D</a:t>
            </a:r>
            <a:r>
              <a:rPr lang="en-US" sz="2200" baseline="-25000" dirty="0">
                <a:solidFill>
                  <a:schemeClr val="tx1"/>
                </a:solidFill>
              </a:rPr>
              <a:t>1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dirty="0" smtClean="0">
                <a:solidFill>
                  <a:schemeClr val="tx1"/>
                </a:solidFill>
              </a:rPr>
              <a:t>D</a:t>
            </a:r>
            <a:r>
              <a:rPr lang="en-US" sz="2200" baseline="-250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denoted by ∆(D</a:t>
            </a:r>
            <a:r>
              <a:rPr lang="en-US" sz="2200" baseline="-25000" dirty="0">
                <a:solidFill>
                  <a:schemeClr val="tx1"/>
                </a:solidFill>
              </a:rPr>
              <a:t>1</a:t>
            </a:r>
            <a:r>
              <a:rPr lang="en-US" sz="2200" dirty="0">
                <a:solidFill>
                  <a:schemeClr val="tx1"/>
                </a:solidFill>
              </a:rPr>
              <a:t>,D</a:t>
            </a:r>
            <a:r>
              <a:rPr lang="en-US" sz="2200" baseline="-25000" dirty="0">
                <a:solidFill>
                  <a:schemeClr val="tx1"/>
                </a:solidFill>
              </a:rPr>
              <a:t>2</a:t>
            </a:r>
            <a:r>
              <a:rPr lang="en-US" sz="2200" dirty="0">
                <a:solidFill>
                  <a:schemeClr val="tx1"/>
                </a:solidFill>
              </a:rPr>
              <a:t>), is defined as </a:t>
            </a:r>
            <a:r>
              <a:rPr lang="en-US" sz="2200" dirty="0">
                <a:solidFill>
                  <a:srgbClr val="C00000"/>
                </a:solidFill>
              </a:rPr>
              <a:t>(D</a:t>
            </a:r>
            <a:r>
              <a:rPr lang="en-US" sz="2200" baseline="-25000" dirty="0">
                <a:solidFill>
                  <a:srgbClr val="C00000"/>
                </a:solidFill>
              </a:rPr>
              <a:t>1</a:t>
            </a:r>
            <a:r>
              <a:rPr lang="en-US" sz="2200" dirty="0">
                <a:solidFill>
                  <a:srgbClr val="C00000"/>
                </a:solidFill>
              </a:rPr>
              <a:t> – D</a:t>
            </a:r>
            <a:r>
              <a:rPr lang="en-US" sz="2200" baseline="-25000" dirty="0">
                <a:solidFill>
                  <a:srgbClr val="C00000"/>
                </a:solidFill>
              </a:rPr>
              <a:t>2</a:t>
            </a:r>
            <a:r>
              <a:rPr lang="en-US" sz="2200" dirty="0">
                <a:solidFill>
                  <a:srgbClr val="C00000"/>
                </a:solidFill>
              </a:rPr>
              <a:t>) ∪ (D</a:t>
            </a:r>
            <a:r>
              <a:rPr lang="en-US" sz="2200" baseline="-25000" dirty="0">
                <a:solidFill>
                  <a:srgbClr val="C00000"/>
                </a:solidFill>
              </a:rPr>
              <a:t>2</a:t>
            </a:r>
            <a:r>
              <a:rPr lang="en-US" sz="2200" dirty="0">
                <a:solidFill>
                  <a:srgbClr val="C00000"/>
                </a:solidFill>
              </a:rPr>
              <a:t> – D</a:t>
            </a:r>
            <a:r>
              <a:rPr lang="en-US" sz="2200" baseline="-25000" dirty="0">
                <a:solidFill>
                  <a:srgbClr val="C00000"/>
                </a:solidFill>
              </a:rPr>
              <a:t>1</a:t>
            </a:r>
            <a:r>
              <a:rPr lang="en-US" sz="2200" dirty="0">
                <a:solidFill>
                  <a:srgbClr val="C00000"/>
                </a:solidFill>
              </a:rPr>
              <a:t>) </a:t>
            </a: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914400">
              <a:spcBef>
                <a:spcPts val="0"/>
              </a:spcBef>
              <a:buClr>
                <a:srgbClr val="C00000"/>
              </a:buClr>
            </a:pPr>
            <a:endParaRPr lang="en-US" sz="2200" dirty="0" smtClean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en-US" sz="2200" dirty="0"/>
          </a:p>
          <a:p>
            <a:pPr marL="0" indent="0" defTabSz="914400">
              <a:spcBef>
                <a:spcPts val="0"/>
              </a:spcBef>
              <a:buClrTx/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637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Definition of repair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The previous definition gives rise to a partial order: </a:t>
            </a:r>
            <a:r>
              <a:rPr lang="en-US" sz="2200" dirty="0" smtClean="0">
                <a:solidFill>
                  <a:srgbClr val="C00000"/>
                </a:solidFill>
              </a:rPr>
              <a:t>D</a:t>
            </a:r>
            <a:r>
              <a:rPr lang="en-US" sz="2200" baseline="-25000" dirty="0" smtClean="0">
                <a:solidFill>
                  <a:srgbClr val="C00000"/>
                </a:solidFill>
              </a:rPr>
              <a:t>1</a:t>
            </a:r>
            <a:r>
              <a:rPr lang="en-US" sz="2200" dirty="0" smtClean="0">
                <a:solidFill>
                  <a:srgbClr val="C00000"/>
                </a:solidFill>
              </a:rPr>
              <a:t> ≤ D</a:t>
            </a:r>
            <a:r>
              <a:rPr lang="en-US" sz="2200" baseline="-25000" dirty="0" smtClean="0">
                <a:solidFill>
                  <a:srgbClr val="C00000"/>
                </a:solidFill>
              </a:rPr>
              <a:t>2</a:t>
            </a:r>
            <a:r>
              <a:rPr lang="en-US" sz="2200" dirty="0" smtClean="0">
                <a:solidFill>
                  <a:srgbClr val="C00000"/>
                </a:solidFill>
              </a:rPr>
              <a:t>  if and only if  ∆(D</a:t>
            </a:r>
            <a:r>
              <a:rPr lang="en-US" sz="2200" baseline="-25000" dirty="0" smtClean="0">
                <a:solidFill>
                  <a:srgbClr val="C00000"/>
                </a:solidFill>
              </a:rPr>
              <a:t>1</a:t>
            </a:r>
            <a:r>
              <a:rPr lang="en-US" sz="2200" dirty="0" smtClean="0">
                <a:solidFill>
                  <a:srgbClr val="C00000"/>
                </a:solidFill>
              </a:rPr>
              <a:t>,D) ⊆ ∆(D</a:t>
            </a:r>
            <a:r>
              <a:rPr lang="en-US" sz="2200" baseline="-25000" dirty="0" smtClean="0">
                <a:solidFill>
                  <a:srgbClr val="C00000"/>
                </a:solidFill>
              </a:rPr>
              <a:t>2</a:t>
            </a:r>
            <a:r>
              <a:rPr lang="en-US" sz="2200" dirty="0" smtClean="0">
                <a:solidFill>
                  <a:srgbClr val="C00000"/>
                </a:solidFill>
              </a:rPr>
              <a:t>,D) </a:t>
            </a:r>
          </a:p>
          <a:p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D</a:t>
            </a:r>
            <a:r>
              <a:rPr lang="en-US" sz="2200" baseline="-25000" dirty="0" smtClean="0">
                <a:solidFill>
                  <a:srgbClr val="C00000"/>
                </a:solidFill>
              </a:rPr>
              <a:t>1</a:t>
            </a:r>
            <a:r>
              <a:rPr lang="en-US" sz="2200" dirty="0" smtClean="0">
                <a:solidFill>
                  <a:srgbClr val="C00000"/>
                </a:solidFill>
              </a:rPr>
              <a:t> is a repair of D if: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C00000"/>
                </a:solidFill>
              </a:rPr>
              <a:t>D</a:t>
            </a:r>
            <a:r>
              <a:rPr lang="en-US" sz="2200" baseline="-25000" dirty="0" smtClean="0">
                <a:solidFill>
                  <a:srgbClr val="C00000"/>
                </a:solidFill>
              </a:rPr>
              <a:t>1</a:t>
            </a:r>
            <a:r>
              <a:rPr lang="en-US" sz="2200" dirty="0" smtClean="0">
                <a:solidFill>
                  <a:srgbClr val="C00000"/>
                </a:solidFill>
              </a:rPr>
              <a:t> ⊨ </a:t>
            </a:r>
            <a:r>
              <a:rPr lang="en-US" sz="2200" b="1" dirty="0" smtClean="0">
                <a:solidFill>
                  <a:srgbClr val="C00000"/>
                </a:solidFill>
              </a:rPr>
              <a:t>IC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C00000"/>
                </a:solidFill>
              </a:rPr>
              <a:t>D</a:t>
            </a:r>
            <a:r>
              <a:rPr lang="en-US" sz="2200" baseline="-25000" dirty="0" smtClean="0">
                <a:solidFill>
                  <a:srgbClr val="C00000"/>
                </a:solidFill>
              </a:rPr>
              <a:t>1</a:t>
            </a:r>
            <a:r>
              <a:rPr lang="en-US" sz="2200" dirty="0" smtClean="0">
                <a:solidFill>
                  <a:srgbClr val="C00000"/>
                </a:solidFill>
              </a:rPr>
              <a:t> is a ≤-minimal element of { D</a:t>
            </a:r>
            <a:r>
              <a:rPr lang="en-US" sz="2200" baseline="-25000" dirty="0" smtClean="0">
                <a:solidFill>
                  <a:srgbClr val="C00000"/>
                </a:solidFill>
              </a:rPr>
              <a:t>2</a:t>
            </a:r>
            <a:r>
              <a:rPr lang="en-US" sz="2200" dirty="0" smtClean="0">
                <a:solidFill>
                  <a:srgbClr val="C00000"/>
                </a:solidFill>
              </a:rPr>
              <a:t> | D</a:t>
            </a:r>
            <a:r>
              <a:rPr lang="en-US" sz="2200" baseline="-25000" dirty="0" smtClean="0">
                <a:solidFill>
                  <a:srgbClr val="C00000"/>
                </a:solidFill>
              </a:rPr>
              <a:t>2 </a:t>
            </a:r>
            <a:r>
              <a:rPr lang="en-US" sz="2200" dirty="0">
                <a:solidFill>
                  <a:srgbClr val="C00000"/>
                </a:solidFill>
              </a:rPr>
              <a:t>⊨ </a:t>
            </a:r>
            <a:r>
              <a:rPr lang="en-US" sz="2200" b="1" dirty="0" smtClean="0">
                <a:solidFill>
                  <a:srgbClr val="C00000"/>
                </a:solidFill>
              </a:rPr>
              <a:t>IC </a:t>
            </a:r>
            <a:r>
              <a:rPr lang="en-US" sz="2200" dirty="0" smtClean="0">
                <a:solidFill>
                  <a:srgbClr val="C00000"/>
                </a:solidFill>
              </a:rPr>
              <a:t>}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marL="1257300" lvl="2" indent="-457200">
              <a:buClr>
                <a:schemeClr val="tx1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There is no D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such that D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⊨ </a:t>
            </a:r>
            <a:r>
              <a:rPr lang="en-US" sz="2000" b="1" dirty="0">
                <a:solidFill>
                  <a:schemeClr val="tx1"/>
                </a:solidFill>
              </a:rPr>
              <a:t>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tx1"/>
                </a:solidFill>
              </a:rPr>
              <a:t>∆(</a:t>
            </a:r>
            <a:r>
              <a:rPr lang="en-US" sz="2000" dirty="0" smtClean="0">
                <a:solidFill>
                  <a:schemeClr val="tx1"/>
                </a:solidFill>
              </a:rPr>
              <a:t>D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,D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⊊ </a:t>
            </a:r>
            <a:r>
              <a:rPr lang="en-US" sz="2000" dirty="0">
                <a:solidFill>
                  <a:schemeClr val="tx1"/>
                </a:solidFill>
              </a:rPr>
              <a:t>∆(</a:t>
            </a:r>
            <a:r>
              <a:rPr lang="en-US" sz="2000" dirty="0" smtClean="0">
                <a:solidFill>
                  <a:schemeClr val="tx1"/>
                </a:solidFill>
              </a:rPr>
              <a:t>D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,D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Examples of repairs</a:t>
            </a:r>
            <a:endParaRPr lang="en-US" sz="40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3459484" y="3100863"/>
          <a:ext cx="2358778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7824021" y="2568862"/>
          <a:ext cx="2358778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/>
          </p:nvPr>
        </p:nvGraphicFramePr>
        <p:xfrm>
          <a:off x="7824021" y="4598624"/>
          <a:ext cx="2358778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Conector recto de flecha 15"/>
          <p:cNvCxnSpPr>
            <a:stCxn id="9" idx="3"/>
            <a:endCxn id="14" idx="1"/>
          </p:cNvCxnSpPr>
          <p:nvPr/>
        </p:nvCxnSpPr>
        <p:spPr>
          <a:xfrm flipV="1">
            <a:off x="5818262" y="3422302"/>
            <a:ext cx="2005759" cy="745361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15" idx="1"/>
          </p:cNvCxnSpPr>
          <p:nvPr/>
        </p:nvCxnSpPr>
        <p:spPr>
          <a:xfrm>
            <a:off x="5818262" y="4598624"/>
            <a:ext cx="2005759" cy="853440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459484" y="1905000"/>
            <a:ext cx="672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Employee(name, salary</a:t>
            </a:r>
            <a:r>
              <a:rPr lang="en-US" sz="2400" dirty="0">
                <a:solidFill>
                  <a:schemeClr val="accent3"/>
                </a:solidFill>
              </a:rPr>
              <a:t>) </a:t>
            </a:r>
            <a:r>
              <a:rPr lang="en-US" sz="2400" dirty="0" smtClean="0">
                <a:solidFill>
                  <a:schemeClr val="accent3"/>
                </a:solidFill>
              </a:rPr>
              <a:t>       name </a:t>
            </a:r>
            <a:r>
              <a:rPr lang="en-US" sz="2400" dirty="0">
                <a:solidFill>
                  <a:schemeClr val="accent3"/>
                </a:solidFill>
              </a:rPr>
              <a:t>→ </a:t>
            </a:r>
            <a:r>
              <a:rPr lang="en-US" sz="2400" dirty="0" smtClean="0">
                <a:solidFill>
                  <a:schemeClr val="accent3"/>
                </a:solidFill>
              </a:rPr>
              <a:t>salary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did I meet Leo?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Back in 1993 I was an undergrad student in computer engineering at PUC Chile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I was about to quit to move to math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 had the impression that </a:t>
            </a:r>
            <a:r>
              <a:rPr lang="en-US" sz="2000" dirty="0">
                <a:solidFill>
                  <a:schemeClr val="tx1"/>
                </a:solidFill>
              </a:rPr>
              <a:t>computer </a:t>
            </a:r>
            <a:r>
              <a:rPr lang="en-US" sz="2000" dirty="0" smtClean="0">
                <a:solidFill>
                  <a:schemeClr val="tx1"/>
                </a:solidFill>
              </a:rPr>
              <a:t>engineering was essentially about </a:t>
            </a:r>
            <a:r>
              <a:rPr lang="en-US" sz="2000" dirty="0" smtClean="0">
                <a:solidFill>
                  <a:schemeClr val="tx1"/>
                </a:solidFill>
              </a:rPr>
              <a:t>programming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But then I took the course Logic in Computer Science given by Leo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09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Definition of consistent answer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667436"/>
            <a:ext cx="8915400" cy="4558552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Fix a query Q(</a:t>
            </a:r>
            <a:r>
              <a:rPr lang="en-US" sz="2200" b="1" dirty="0" smtClean="0">
                <a:solidFill>
                  <a:schemeClr val="tx1"/>
                </a:solidFill>
              </a:rPr>
              <a:t>x</a:t>
            </a:r>
            <a:r>
              <a:rPr lang="en-US" sz="2200" dirty="0" smtClean="0">
                <a:solidFill>
                  <a:schemeClr val="tx1"/>
                </a:solidFill>
              </a:rPr>
              <a:t>) and a tuple </a:t>
            </a:r>
            <a:r>
              <a:rPr lang="en-US" sz="2200" b="1" dirty="0" smtClean="0">
                <a:solidFill>
                  <a:schemeClr val="tx1"/>
                </a:solidFill>
              </a:rPr>
              <a:t>t</a:t>
            </a:r>
          </a:p>
          <a:p>
            <a:pPr lvl="1" defTabSz="914400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We use notation D ⊨ Q(</a:t>
            </a:r>
            <a:r>
              <a:rPr lang="en-US" sz="2200" b="1" dirty="0" smtClean="0">
                <a:solidFill>
                  <a:schemeClr val="tx1"/>
                </a:solidFill>
              </a:rPr>
              <a:t>t</a:t>
            </a:r>
            <a:r>
              <a:rPr lang="en-US" sz="2200" dirty="0" smtClean="0">
                <a:solidFill>
                  <a:schemeClr val="tx1"/>
                </a:solidFill>
              </a:rPr>
              <a:t>) to indicate that </a:t>
            </a:r>
            <a:r>
              <a:rPr lang="en-US" sz="2200" b="1" dirty="0" smtClean="0">
                <a:solidFill>
                  <a:schemeClr val="tx1"/>
                </a:solidFill>
              </a:rPr>
              <a:t>t</a:t>
            </a:r>
            <a:r>
              <a:rPr lang="en-US" sz="2200" dirty="0" smtClean="0">
                <a:solidFill>
                  <a:schemeClr val="tx1"/>
                </a:solidFill>
              </a:rPr>
              <a:t> is an answer to Q over D (in the usual sense)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t </a:t>
            </a:r>
            <a:r>
              <a:rPr lang="en-US" sz="2800" dirty="0" smtClean="0">
                <a:solidFill>
                  <a:srgbClr val="C00000"/>
                </a:solidFill>
              </a:rPr>
              <a:t>is a consistent answer to Q(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r>
              <a:rPr lang="en-US" sz="2800" dirty="0" smtClean="0">
                <a:solidFill>
                  <a:srgbClr val="C00000"/>
                </a:solidFill>
              </a:rPr>
              <a:t>) over D if Q(</a:t>
            </a:r>
            <a:r>
              <a:rPr lang="en-US" sz="2800" b="1" dirty="0" smtClean="0">
                <a:solidFill>
                  <a:srgbClr val="C00000"/>
                </a:solidFill>
              </a:rPr>
              <a:t>t</a:t>
            </a:r>
            <a:r>
              <a:rPr lang="en-US" sz="2800" dirty="0" smtClean="0">
                <a:solidFill>
                  <a:srgbClr val="C00000"/>
                </a:solidFill>
              </a:rPr>
              <a:t>) holds in every repair of 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solidFill>
                <a:srgbClr val="C00000"/>
              </a:solidFill>
            </a:endParaRPr>
          </a:p>
          <a:p>
            <a:pPr lvl="1" defTabSz="914400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We </a:t>
            </a:r>
            <a:r>
              <a:rPr lang="en-US" sz="2200" dirty="0">
                <a:solidFill>
                  <a:schemeClr val="tx1"/>
                </a:solidFill>
              </a:rPr>
              <a:t>use notation D </a:t>
            </a:r>
            <a:r>
              <a:rPr lang="en-US" sz="2200" dirty="0" smtClean="0">
                <a:solidFill>
                  <a:schemeClr val="tx1"/>
                </a:solidFill>
              </a:rPr>
              <a:t>⊨</a:t>
            </a:r>
            <a:r>
              <a:rPr lang="en-US" sz="2200" baseline="-25000" dirty="0" smtClean="0">
                <a:solidFill>
                  <a:schemeClr val="tx1"/>
                </a:solidFill>
              </a:rPr>
              <a:t>c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Q(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pPr lvl="1" defTabSz="914400">
              <a:spcBef>
                <a:spcPts val="0"/>
              </a:spcBef>
            </a:pPr>
            <a:endParaRPr lang="en-US" sz="1000" dirty="0" smtClean="0">
              <a:solidFill>
                <a:schemeClr val="tx1"/>
              </a:solidFill>
            </a:endParaRPr>
          </a:p>
          <a:p>
            <a:pPr lvl="1" defTabSz="914400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Then D </a:t>
            </a:r>
            <a:r>
              <a:rPr lang="it-IT" sz="2200" dirty="0">
                <a:solidFill>
                  <a:schemeClr val="tx1"/>
                </a:solidFill>
              </a:rPr>
              <a:t>⊨</a:t>
            </a:r>
            <a:r>
              <a:rPr lang="it-IT" sz="2200" baseline="-25000" dirty="0">
                <a:solidFill>
                  <a:schemeClr val="tx1"/>
                </a:solidFill>
              </a:rPr>
              <a:t>c</a:t>
            </a: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>
                <a:solidFill>
                  <a:schemeClr val="tx1"/>
                </a:solidFill>
              </a:rPr>
              <a:t>Q</a:t>
            </a:r>
            <a:r>
              <a:rPr lang="it-IT" sz="2200" dirty="0">
                <a:solidFill>
                  <a:schemeClr val="tx1"/>
                </a:solidFill>
              </a:rPr>
              <a:t>(</a:t>
            </a:r>
            <a:r>
              <a:rPr lang="it-IT" sz="2200" b="1" dirty="0">
                <a:solidFill>
                  <a:schemeClr val="tx1"/>
                </a:solidFill>
              </a:rPr>
              <a:t>t</a:t>
            </a:r>
            <a:r>
              <a:rPr lang="it-IT" sz="2200" dirty="0" smtClean="0">
                <a:solidFill>
                  <a:schemeClr val="tx1"/>
                </a:solidFill>
              </a:rPr>
              <a:t>) </a:t>
            </a:r>
            <a:r>
              <a:rPr lang="it-IT" sz="2200" dirty="0" err="1" smtClean="0">
                <a:solidFill>
                  <a:schemeClr val="tx1"/>
                </a:solidFill>
              </a:rPr>
              <a:t>if</a:t>
            </a:r>
            <a:r>
              <a:rPr lang="it-IT" sz="2200" dirty="0" smtClean="0">
                <a:solidFill>
                  <a:schemeClr val="tx1"/>
                </a:solidFill>
              </a:rPr>
              <a:t> and </a:t>
            </a:r>
            <a:r>
              <a:rPr lang="it-IT" sz="2200" dirty="0" err="1" smtClean="0">
                <a:solidFill>
                  <a:schemeClr val="tx1"/>
                </a:solidFill>
              </a:rPr>
              <a:t>only</a:t>
            </a:r>
            <a:r>
              <a:rPr lang="it-IT" sz="2200" dirty="0" smtClean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if</a:t>
            </a:r>
            <a:r>
              <a:rPr lang="it-IT" sz="2200" dirty="0" smtClean="0">
                <a:solidFill>
                  <a:schemeClr val="tx1"/>
                </a:solidFill>
              </a:rPr>
              <a:t> D</a:t>
            </a:r>
            <a:r>
              <a:rPr lang="it-IT" sz="2200" baseline="-25000" dirty="0" smtClean="0">
                <a:solidFill>
                  <a:schemeClr val="tx1"/>
                </a:solidFill>
              </a:rPr>
              <a:t>1</a:t>
            </a:r>
            <a:r>
              <a:rPr lang="it-IT" sz="2200" dirty="0" smtClean="0">
                <a:solidFill>
                  <a:schemeClr val="tx1"/>
                </a:solidFill>
              </a:rPr>
              <a:t> ⊨ </a:t>
            </a:r>
            <a:r>
              <a:rPr lang="it-IT" sz="2200" dirty="0" err="1" smtClean="0">
                <a:solidFill>
                  <a:schemeClr val="tx1"/>
                </a:solidFill>
              </a:rPr>
              <a:t>Q</a:t>
            </a:r>
            <a:r>
              <a:rPr lang="it-IT" sz="2200" dirty="0" smtClean="0">
                <a:solidFill>
                  <a:schemeClr val="tx1"/>
                </a:solidFill>
              </a:rPr>
              <a:t>(</a:t>
            </a:r>
            <a:r>
              <a:rPr lang="it-IT" sz="2200" b="1" dirty="0" smtClean="0">
                <a:solidFill>
                  <a:schemeClr val="tx1"/>
                </a:solidFill>
              </a:rPr>
              <a:t>t</a:t>
            </a:r>
            <a:r>
              <a:rPr lang="it-IT" sz="2200" dirty="0" smtClean="0">
                <a:solidFill>
                  <a:schemeClr val="tx1"/>
                </a:solidFill>
              </a:rPr>
              <a:t>) for </a:t>
            </a:r>
            <a:r>
              <a:rPr lang="it-IT" sz="2200" dirty="0" err="1" smtClean="0">
                <a:solidFill>
                  <a:schemeClr val="tx1"/>
                </a:solidFill>
              </a:rPr>
              <a:t>every</a:t>
            </a:r>
            <a:r>
              <a:rPr lang="it-IT" sz="2200" dirty="0" smtClean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repair</a:t>
            </a:r>
            <a:r>
              <a:rPr lang="it-IT" sz="2200" dirty="0" smtClean="0">
                <a:solidFill>
                  <a:schemeClr val="tx1"/>
                </a:solidFill>
              </a:rPr>
              <a:t> D</a:t>
            </a:r>
            <a:r>
              <a:rPr lang="it-IT" sz="2200" baseline="-25000" dirty="0" smtClean="0">
                <a:solidFill>
                  <a:schemeClr val="tx1"/>
                </a:solidFill>
              </a:rPr>
              <a:t>1</a:t>
            </a:r>
            <a:r>
              <a:rPr lang="it-IT" sz="2200" dirty="0" smtClean="0">
                <a:solidFill>
                  <a:schemeClr val="tx1"/>
                </a:solidFill>
              </a:rPr>
              <a:t> of D</a:t>
            </a:r>
            <a:endParaRPr lang="it-IT" sz="2200" dirty="0">
              <a:solidFill>
                <a:schemeClr val="tx1"/>
              </a:solidFill>
            </a:endParaRPr>
          </a:p>
          <a:p>
            <a:pPr lvl="1" defTabSz="914400">
              <a:spcBef>
                <a:spcPts val="0"/>
              </a:spcBef>
            </a:pPr>
            <a:endParaRPr lang="en-US" sz="2200" dirty="0" smtClean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Examples of consistent answers</a:t>
            </a:r>
            <a:endParaRPr lang="en-US" sz="4000" dirty="0"/>
          </a:p>
        </p:txBody>
      </p:sp>
      <p:sp>
        <p:nvSpPr>
          <p:cNvPr id="5" name="Rectángulo 4"/>
          <p:cNvSpPr/>
          <p:nvPr/>
        </p:nvSpPr>
        <p:spPr>
          <a:xfrm>
            <a:off x="7532526" y="1521778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</a:rPr>
              <a:t>Q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x,y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 smtClean="0">
                <a:solidFill>
                  <a:srgbClr val="C00000"/>
                </a:solidFill>
              </a:rPr>
              <a:t>Employee(</a:t>
            </a:r>
            <a:r>
              <a:rPr lang="en-US" sz="2400" dirty="0" err="1" smtClean="0">
                <a:solidFill>
                  <a:srgbClr val="C00000"/>
                </a:solidFill>
              </a:rPr>
              <a:t>x,y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8185530" y="3718110"/>
          <a:ext cx="2358778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  <a:gridCol w="117938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532050" y="1516264"/>
            <a:ext cx="397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(x) = ∃y Employee(</a:t>
            </a:r>
            <a:r>
              <a:rPr lang="en-US" sz="2400" dirty="0" err="1" smtClean="0">
                <a:solidFill>
                  <a:srgbClr val="C00000"/>
                </a:solidFill>
              </a:rPr>
              <a:t>x,y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8775224" y="2410163"/>
          <a:ext cx="1179389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</a:tblGrid>
              <a:tr h="3475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1413536" y="2714923"/>
          <a:ext cx="2358778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5073268" y="1983443"/>
          <a:ext cx="2358778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/>
          </p:nvPr>
        </p:nvGraphicFramePr>
        <p:xfrm>
          <a:off x="5073268" y="4242574"/>
          <a:ext cx="2358778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Conector recto de flecha 15"/>
          <p:cNvCxnSpPr>
            <a:stCxn id="9" idx="3"/>
            <a:endCxn id="14" idx="1"/>
          </p:cNvCxnSpPr>
          <p:nvPr/>
        </p:nvCxnSpPr>
        <p:spPr>
          <a:xfrm flipV="1">
            <a:off x="3772314" y="2836883"/>
            <a:ext cx="1300954" cy="944840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15" idx="1"/>
          </p:cNvCxnSpPr>
          <p:nvPr/>
        </p:nvCxnSpPr>
        <p:spPr>
          <a:xfrm>
            <a:off x="3772314" y="4242574"/>
            <a:ext cx="1300954" cy="853440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Tabla 18"/>
          <p:cNvGraphicFramePr>
            <a:graphicFrameLocks noGrp="1"/>
          </p:cNvGraphicFramePr>
          <p:nvPr>
            <p:extLst/>
          </p:nvPr>
        </p:nvGraphicFramePr>
        <p:xfrm>
          <a:off x="8185530" y="2410163"/>
          <a:ext cx="2358778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  <a:gridCol w="117938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100K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/>
          </p:nvPr>
        </p:nvGraphicFramePr>
        <p:xfrm>
          <a:off x="8185530" y="4595670"/>
          <a:ext cx="2358778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  <a:gridCol w="117938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110K</a:t>
                      </a:r>
                      <a:endParaRPr lang="en-US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/>
          </p:nvPr>
        </p:nvGraphicFramePr>
        <p:xfrm>
          <a:off x="8775224" y="4669294"/>
          <a:ext cx="1179389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/>
          </p:nvPr>
        </p:nvGraphicFramePr>
        <p:xfrm>
          <a:off x="8775224" y="3504750"/>
          <a:ext cx="1179389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6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Computing consistent answers</a:t>
            </a:r>
            <a:endParaRPr lang="en-US" sz="40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35894"/>
              </p:ext>
            </p:extLst>
          </p:nvPr>
        </p:nvGraphicFramePr>
        <p:xfrm>
          <a:off x="3459484" y="2728370"/>
          <a:ext cx="2358778" cy="3413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A</a:t>
                      </a:r>
                      <a:r>
                        <a:rPr lang="en-US" sz="2200" baseline="-25000" dirty="0" smtClean="0"/>
                        <a:t>2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B</a:t>
                      </a:r>
                      <a:r>
                        <a:rPr lang="en-US" sz="2200" baseline="-25000" dirty="0" smtClean="0"/>
                        <a:t>2</a:t>
                      </a:r>
                      <a:endParaRPr lang="en-US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r>
                        <a:rPr lang="en-US" sz="2200" baseline="-250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r>
                        <a:rPr lang="en-US" sz="2200" baseline="-250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s-IS" sz="2200" dirty="0" smtClean="0"/>
                        <a:t>.</a:t>
                      </a:r>
                      <a:r>
                        <a:rPr lang="is-IS" sz="2200" baseline="0" dirty="0" smtClean="0"/>
                        <a:t> . .</a:t>
                      </a:r>
                      <a:endParaRPr lang="en-US" sz="22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r>
                        <a:rPr lang="en-US" sz="2200" baseline="-25000" dirty="0" smtClean="0"/>
                        <a:t>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B</a:t>
                      </a:r>
                      <a:r>
                        <a:rPr lang="en-US" sz="2200" baseline="-25000" dirty="0" err="1" smtClean="0"/>
                        <a:t>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r>
                        <a:rPr lang="en-US" sz="2200" baseline="-25000" dirty="0" smtClean="0"/>
                        <a:t>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r>
                        <a:rPr lang="en-US" sz="2200" baseline="-25000" dirty="0" smtClean="0"/>
                        <a:t>n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3459484" y="1905000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name </a:t>
            </a:r>
            <a:r>
              <a:rPr lang="en-US" sz="2400" dirty="0">
                <a:solidFill>
                  <a:schemeClr val="accent3"/>
                </a:solidFill>
              </a:rPr>
              <a:t>→ </a:t>
            </a:r>
            <a:r>
              <a:rPr lang="en-US" sz="2400" dirty="0" smtClean="0">
                <a:solidFill>
                  <a:schemeClr val="accent3"/>
                </a:solidFill>
              </a:rPr>
              <a:t>salary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5818262" y="4435250"/>
            <a:ext cx="1577620" cy="0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7504687" y="4158251"/>
            <a:ext cx="37497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rgbClr val="C00000"/>
                </a:solidFill>
              </a:rPr>
              <a:t>We have 2</a:t>
            </a:r>
            <a:r>
              <a:rPr lang="en-GB" sz="3000" b="1" baseline="30000" dirty="0" smtClean="0">
                <a:solidFill>
                  <a:srgbClr val="C00000"/>
                </a:solidFill>
              </a:rPr>
              <a:t>n </a:t>
            </a:r>
            <a:r>
              <a:rPr lang="en-GB" sz="3000" b="1" dirty="0" smtClean="0">
                <a:solidFill>
                  <a:srgbClr val="C00000"/>
                </a:solidFill>
              </a:rPr>
              <a:t>repairs!</a:t>
            </a:r>
            <a:endParaRPr lang="en-GB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 general </a:t>
            </a:r>
            <a:r>
              <a:rPr lang="en-US" sz="4000" dirty="0"/>
              <a:t>methodology </a:t>
            </a:r>
            <a:r>
              <a:rPr lang="en-US" sz="4000" dirty="0" smtClean="0"/>
              <a:t>for computing </a:t>
            </a:r>
            <a:r>
              <a:rPr lang="en-US" sz="4000" dirty="0"/>
              <a:t>consistent answers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Given a query Q(</a:t>
            </a:r>
            <a:r>
              <a:rPr lang="en-US" sz="2800" b="1" dirty="0" smtClean="0">
                <a:solidFill>
                  <a:schemeClr val="tx1"/>
                </a:solidFill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), compute a query Q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) such that for every database instance D and tuple </a:t>
            </a:r>
            <a:r>
              <a:rPr lang="en-US" sz="2800" b="1" dirty="0" smtClean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D ⊨</a:t>
            </a:r>
            <a:r>
              <a:rPr lang="en-US" sz="2800" baseline="-25000" dirty="0" smtClean="0">
                <a:solidFill>
                  <a:srgbClr val="C00000"/>
                </a:solidFill>
              </a:rPr>
              <a:t>c </a:t>
            </a:r>
            <a:r>
              <a:rPr lang="en-US" sz="2800" dirty="0" smtClean="0">
                <a:solidFill>
                  <a:srgbClr val="C00000"/>
                </a:solidFill>
              </a:rPr>
              <a:t>Q(</a:t>
            </a:r>
            <a:r>
              <a:rPr lang="en-US" sz="2800" b="1" dirty="0" smtClean="0">
                <a:solidFill>
                  <a:srgbClr val="C00000"/>
                </a:solidFill>
              </a:rPr>
              <a:t>t</a:t>
            </a:r>
            <a:r>
              <a:rPr lang="en-US" sz="2800" dirty="0" smtClean="0">
                <a:solidFill>
                  <a:srgbClr val="C00000"/>
                </a:solidFill>
              </a:rPr>
              <a:t>)  if and only if  D ⊨ Q</a:t>
            </a:r>
            <a:r>
              <a:rPr lang="en-US" sz="2800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t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Q</a:t>
            </a:r>
            <a:r>
              <a:rPr lang="en-US" sz="2200" baseline="-25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 is called a rewriting of Q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This approach gives polynomial-time data complexity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It allows to rely on well-known relational database technology to compute consistent answers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Examples of consistent answers</a:t>
            </a:r>
            <a:endParaRPr lang="en-US" sz="4000" dirty="0"/>
          </a:p>
        </p:txBody>
      </p:sp>
      <p:sp>
        <p:nvSpPr>
          <p:cNvPr id="5" name="Rectángulo 4"/>
          <p:cNvSpPr/>
          <p:nvPr/>
        </p:nvSpPr>
        <p:spPr>
          <a:xfrm>
            <a:off x="4302630" y="1848295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/>
              <a:t>Q(</a:t>
            </a:r>
            <a:r>
              <a:rPr lang="en-US" sz="2400" dirty="0" err="1" smtClean="0"/>
              <a:t>x,y</a:t>
            </a:r>
            <a:r>
              <a:rPr lang="en-US" sz="2400" dirty="0"/>
              <a:t>) = </a:t>
            </a:r>
            <a:r>
              <a:rPr lang="en-US" sz="2400" dirty="0" smtClean="0"/>
              <a:t>Employee(</a:t>
            </a:r>
            <a:r>
              <a:rPr lang="en-US" sz="2400" dirty="0" err="1" smtClean="0"/>
              <a:t>x,y</a:t>
            </a:r>
            <a:r>
              <a:rPr lang="en-US" sz="2400" dirty="0"/>
              <a:t>)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18025"/>
              </p:ext>
            </p:extLst>
          </p:nvPr>
        </p:nvGraphicFramePr>
        <p:xfrm>
          <a:off x="4955634" y="3355003"/>
          <a:ext cx="2358778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9389"/>
                <a:gridCol w="117938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1413536" y="2714923"/>
          <a:ext cx="2358778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389"/>
                <a:gridCol w="117938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salary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110K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90K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Paul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70K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ángulo 17"/>
          <p:cNvSpPr/>
          <p:nvPr/>
        </p:nvSpPr>
        <p:spPr>
          <a:xfrm>
            <a:off x="4302630" y="5253486"/>
            <a:ext cx="6082114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Q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x,y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 smtClean="0">
                <a:solidFill>
                  <a:srgbClr val="C00000"/>
                </a:solidFill>
              </a:rPr>
              <a:t>Employee(</a:t>
            </a:r>
            <a:r>
              <a:rPr lang="en-US" sz="2400" dirty="0" err="1" smtClean="0">
                <a:solidFill>
                  <a:srgbClr val="C00000"/>
                </a:solidFill>
              </a:rPr>
              <a:t>x,y</a:t>
            </a:r>
            <a:r>
              <a:rPr lang="en-US" sz="2400" dirty="0" smtClean="0">
                <a:solidFill>
                  <a:srgbClr val="C00000"/>
                </a:solidFill>
              </a:rPr>
              <a:t>) ∧</a:t>
            </a:r>
          </a:p>
          <a:p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			∀</a:t>
            </a:r>
            <a:r>
              <a:rPr lang="en-US" sz="2400" dirty="0">
                <a:solidFill>
                  <a:srgbClr val="C00000"/>
                </a:solidFill>
              </a:rPr>
              <a:t>z (Employee(</a:t>
            </a:r>
            <a:r>
              <a:rPr lang="en-US" sz="2400" dirty="0" err="1">
                <a:solidFill>
                  <a:srgbClr val="C00000"/>
                </a:solidFill>
              </a:rPr>
              <a:t>x,z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is-IS" sz="2400" dirty="0">
                <a:solidFill>
                  <a:srgbClr val="C00000"/>
                </a:solidFill>
              </a:rPr>
              <a:t>→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is-IS" sz="2400" dirty="0">
                <a:solidFill>
                  <a:srgbClr val="C00000"/>
                </a:solidFill>
              </a:rPr>
              <a:t>y = z</a:t>
            </a:r>
            <a:r>
              <a:rPr lang="is-I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413536" y="1848296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name </a:t>
            </a:r>
            <a:r>
              <a:rPr lang="en-US" sz="2400" dirty="0">
                <a:solidFill>
                  <a:schemeClr val="accent3"/>
                </a:solidFill>
              </a:rPr>
              <a:t>→ </a:t>
            </a:r>
            <a:r>
              <a:rPr lang="en-US" sz="2400" dirty="0" smtClean="0">
                <a:solidFill>
                  <a:schemeClr val="accent3"/>
                </a:solidFill>
              </a:rPr>
              <a:t>salary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H="1" flipV="1">
            <a:off x="3772314" y="4085303"/>
            <a:ext cx="1861570" cy="1168184"/>
          </a:xfrm>
          <a:prstGeom prst="straightConnector1">
            <a:avLst/>
          </a:prstGeom>
          <a:ln w="88900">
            <a:solidFill>
              <a:schemeClr val="accent4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endCxn id="10" idx="2"/>
          </p:cNvCxnSpPr>
          <p:nvPr/>
        </p:nvCxnSpPr>
        <p:spPr>
          <a:xfrm flipH="1" flipV="1">
            <a:off x="6135023" y="4208443"/>
            <a:ext cx="29177" cy="1045042"/>
          </a:xfrm>
          <a:prstGeom prst="straightConnector1">
            <a:avLst/>
          </a:prstGeom>
          <a:ln w="88900">
            <a:solidFill>
              <a:schemeClr val="accent4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34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 query rewriting </a:t>
            </a:r>
            <a:r>
              <a:rPr lang="en-US" sz="4000" dirty="0" smtClean="0"/>
              <a:t>algorithm for computing consistent answers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It can be used for universal integrity constraints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A functional dependency name </a:t>
            </a:r>
            <a:r>
              <a:rPr lang="en-US" sz="2200" dirty="0">
                <a:solidFill>
                  <a:schemeClr val="tx1"/>
                </a:solidFill>
              </a:rPr>
              <a:t>→ </a:t>
            </a:r>
            <a:r>
              <a:rPr lang="en-US" sz="2200" dirty="0" smtClean="0">
                <a:solidFill>
                  <a:schemeClr val="tx1"/>
                </a:solidFill>
              </a:rPr>
              <a:t>salary is a universal constraint: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∀</a:t>
            </a:r>
            <a:r>
              <a:rPr lang="en-US" sz="2200" dirty="0" err="1" smtClean="0">
                <a:solidFill>
                  <a:schemeClr val="tx1"/>
                </a:solidFill>
              </a:rPr>
              <a:t>x∀y∀z</a:t>
            </a:r>
            <a:r>
              <a:rPr lang="en-US" sz="2200" dirty="0" smtClean="0">
                <a:solidFill>
                  <a:schemeClr val="tx1"/>
                </a:solidFill>
              </a:rPr>
              <a:t> (Employee(</a:t>
            </a:r>
            <a:r>
              <a:rPr lang="en-US" sz="2200" dirty="0" err="1" smtClean="0">
                <a:solidFill>
                  <a:schemeClr val="tx1"/>
                </a:solidFill>
              </a:rPr>
              <a:t>x,y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∧ Employee(</a:t>
            </a:r>
            <a:r>
              <a:rPr lang="en-US" sz="2200" dirty="0" err="1" smtClean="0">
                <a:solidFill>
                  <a:schemeClr val="tx1"/>
                </a:solidFill>
              </a:rPr>
              <a:t>x,z</a:t>
            </a:r>
            <a:r>
              <a:rPr lang="en-US" sz="2200" dirty="0" smtClean="0">
                <a:solidFill>
                  <a:schemeClr val="tx1"/>
                </a:solidFill>
              </a:rPr>
              <a:t>) </a:t>
            </a:r>
            <a:r>
              <a:rPr lang="is-IS" sz="2200" dirty="0" smtClean="0">
                <a:solidFill>
                  <a:schemeClr val="tx1"/>
                </a:solidFill>
              </a:rPr>
              <a:t>→ y = z)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The algorithm is based on the use of resolution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Universal constraints are viewed as first-order clauses: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∀</a:t>
            </a:r>
            <a:r>
              <a:rPr lang="en-US" sz="2200" dirty="0" err="1">
                <a:solidFill>
                  <a:schemeClr val="tx1"/>
                </a:solidFill>
              </a:rPr>
              <a:t>x∀y∀z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(¬Employee(</a:t>
            </a:r>
            <a:r>
              <a:rPr lang="en-US" sz="2200" dirty="0" err="1" smtClean="0">
                <a:solidFill>
                  <a:schemeClr val="tx1"/>
                </a:solidFill>
              </a:rPr>
              <a:t>x,y</a:t>
            </a:r>
            <a:r>
              <a:rPr lang="en-US" sz="2200" dirty="0">
                <a:solidFill>
                  <a:schemeClr val="tx1"/>
                </a:solidFill>
              </a:rPr>
              <a:t>) </a:t>
            </a:r>
            <a:r>
              <a:rPr lang="en-US" sz="2200" dirty="0" smtClean="0">
                <a:solidFill>
                  <a:schemeClr val="tx1"/>
                </a:solidFill>
              </a:rPr>
              <a:t>∨ ¬Employee(</a:t>
            </a:r>
            <a:r>
              <a:rPr lang="en-US" sz="2200" dirty="0" err="1" smtClean="0">
                <a:solidFill>
                  <a:schemeClr val="tx1"/>
                </a:solidFill>
              </a:rPr>
              <a:t>x,z</a:t>
            </a:r>
            <a:r>
              <a:rPr lang="en-US" sz="2200" dirty="0" smtClean="0">
                <a:solidFill>
                  <a:schemeClr val="tx1"/>
                </a:solidFill>
              </a:rPr>
              <a:t>) </a:t>
            </a:r>
            <a:r>
              <a:rPr lang="en-US" sz="2200" dirty="0">
                <a:solidFill>
                  <a:schemeClr val="tx1"/>
                </a:solidFill>
              </a:rPr>
              <a:t>∨ 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is-IS" sz="2200" dirty="0" smtClean="0">
                <a:solidFill>
                  <a:schemeClr val="tx1"/>
                </a:solidFill>
              </a:rPr>
              <a:t>y </a:t>
            </a:r>
            <a:r>
              <a:rPr lang="is-IS" sz="2200" dirty="0">
                <a:solidFill>
                  <a:schemeClr val="tx1"/>
                </a:solidFill>
              </a:rPr>
              <a:t>= z)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 query rewriting </a:t>
            </a:r>
            <a:r>
              <a:rPr lang="en-US" sz="4000" dirty="0" smtClean="0"/>
              <a:t>algorithm for computing consistent answers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A rewriting of a query Q(</a:t>
            </a:r>
            <a:r>
              <a:rPr lang="en-US" sz="2200" b="1" dirty="0" smtClean="0">
                <a:solidFill>
                  <a:schemeClr val="tx1"/>
                </a:solidFill>
              </a:rPr>
              <a:t>x</a:t>
            </a:r>
            <a:r>
              <a:rPr lang="en-US" sz="2200" dirty="0" smtClean="0">
                <a:solidFill>
                  <a:schemeClr val="tx1"/>
                </a:solidFill>
              </a:rPr>
              <a:t>) is generated by exhaustively applying resolution to the query</a:t>
            </a:r>
          </a:p>
          <a:p>
            <a:pPr marL="400050" lvl="1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The rewriting of Q(</a:t>
            </a:r>
            <a:r>
              <a:rPr lang="en-US" sz="2200" dirty="0" err="1" smtClean="0">
                <a:solidFill>
                  <a:schemeClr val="tx1"/>
                </a:solidFill>
              </a:rPr>
              <a:t>x,y</a:t>
            </a:r>
            <a:r>
              <a:rPr lang="en-US" sz="2200" dirty="0" smtClean="0">
                <a:solidFill>
                  <a:schemeClr val="tx1"/>
                </a:solidFill>
              </a:rPr>
              <a:t>) = Employee(</a:t>
            </a:r>
            <a:r>
              <a:rPr lang="en-US" sz="2200" dirty="0" err="1" smtClean="0">
                <a:solidFill>
                  <a:schemeClr val="tx1"/>
                </a:solidFill>
              </a:rPr>
              <a:t>x,y</a:t>
            </a:r>
            <a:r>
              <a:rPr lang="en-US" sz="2200" dirty="0" smtClean="0">
                <a:solidFill>
                  <a:schemeClr val="tx1"/>
                </a:solidFill>
              </a:rPr>
              <a:t>) is</a:t>
            </a:r>
            <a:endParaRPr lang="en-US" sz="22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Q</a:t>
            </a:r>
            <a:r>
              <a:rPr lang="en-US" sz="2200" baseline="-25000" dirty="0" smtClean="0">
                <a:solidFill>
                  <a:srgbClr val="C00000"/>
                </a:solidFill>
              </a:rPr>
              <a:t>1</a:t>
            </a:r>
            <a:r>
              <a:rPr lang="en-US" sz="2200" dirty="0" smtClean="0">
                <a:solidFill>
                  <a:srgbClr val="C00000"/>
                </a:solidFill>
              </a:rPr>
              <a:t>(</a:t>
            </a:r>
            <a:r>
              <a:rPr lang="en-US" sz="2200" dirty="0" err="1" smtClean="0">
                <a:solidFill>
                  <a:srgbClr val="C00000"/>
                </a:solidFill>
              </a:rPr>
              <a:t>x,y</a:t>
            </a:r>
            <a:r>
              <a:rPr lang="en-US" sz="2200" dirty="0" smtClean="0">
                <a:solidFill>
                  <a:srgbClr val="C00000"/>
                </a:solidFill>
              </a:rPr>
              <a:t>) =  Employee(</a:t>
            </a:r>
            <a:r>
              <a:rPr lang="en-US" sz="2200" dirty="0" err="1" smtClean="0">
                <a:solidFill>
                  <a:srgbClr val="C00000"/>
                </a:solidFill>
              </a:rPr>
              <a:t>x,y</a:t>
            </a:r>
            <a:r>
              <a:rPr lang="en-US" sz="2200" dirty="0" smtClean="0">
                <a:solidFill>
                  <a:srgbClr val="C00000"/>
                </a:solidFill>
              </a:rPr>
              <a:t>) ∧∀</a:t>
            </a:r>
            <a:r>
              <a:rPr lang="en-US" sz="2200" dirty="0">
                <a:solidFill>
                  <a:srgbClr val="C00000"/>
                </a:solidFill>
              </a:rPr>
              <a:t>z (¬Employee(</a:t>
            </a:r>
            <a:r>
              <a:rPr lang="en-US" sz="2200" dirty="0" err="1">
                <a:solidFill>
                  <a:srgbClr val="C00000"/>
                </a:solidFill>
              </a:rPr>
              <a:t>x,z</a:t>
            </a:r>
            <a:r>
              <a:rPr lang="en-US" sz="2200" dirty="0">
                <a:solidFill>
                  <a:srgbClr val="C00000"/>
                </a:solidFill>
              </a:rPr>
              <a:t>) ∨  </a:t>
            </a:r>
            <a:r>
              <a:rPr lang="is-IS" sz="2200" dirty="0">
                <a:solidFill>
                  <a:srgbClr val="C00000"/>
                </a:solidFill>
              </a:rPr>
              <a:t>y = z)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endParaRPr lang="en-US" sz="2200" dirty="0" smtClean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which is equivalent to</a:t>
            </a:r>
          </a:p>
          <a:p>
            <a:pPr marL="400050" lvl="1" indent="0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Employee(</a:t>
            </a:r>
            <a:r>
              <a:rPr lang="en-US" sz="2200" dirty="0" err="1" smtClean="0">
                <a:solidFill>
                  <a:srgbClr val="C00000"/>
                </a:solidFill>
              </a:rPr>
              <a:t>x,y</a:t>
            </a:r>
            <a:r>
              <a:rPr lang="en-US" sz="2200" dirty="0">
                <a:solidFill>
                  <a:srgbClr val="C00000"/>
                </a:solidFill>
              </a:rPr>
              <a:t>) </a:t>
            </a:r>
            <a:r>
              <a:rPr lang="en-US" sz="2200" dirty="0" smtClean="0">
                <a:solidFill>
                  <a:srgbClr val="C00000"/>
                </a:solidFill>
              </a:rPr>
              <a:t>∧∀</a:t>
            </a:r>
            <a:r>
              <a:rPr lang="en-US" sz="2200" dirty="0">
                <a:solidFill>
                  <a:srgbClr val="C00000"/>
                </a:solidFill>
              </a:rPr>
              <a:t>z </a:t>
            </a:r>
            <a:r>
              <a:rPr lang="en-US" sz="2200" dirty="0" smtClean="0">
                <a:solidFill>
                  <a:srgbClr val="C00000"/>
                </a:solidFill>
              </a:rPr>
              <a:t>(Employee(</a:t>
            </a:r>
            <a:r>
              <a:rPr lang="en-US" sz="2200" dirty="0" err="1" smtClean="0">
                <a:solidFill>
                  <a:srgbClr val="C00000"/>
                </a:solidFill>
              </a:rPr>
              <a:t>x,z</a:t>
            </a:r>
            <a:r>
              <a:rPr lang="en-US" sz="2200" dirty="0">
                <a:solidFill>
                  <a:srgbClr val="C00000"/>
                </a:solidFill>
              </a:rPr>
              <a:t>) </a:t>
            </a:r>
            <a:r>
              <a:rPr lang="is-IS" sz="2200" dirty="0">
                <a:solidFill>
                  <a:srgbClr val="C00000"/>
                </a:solidFill>
              </a:rPr>
              <a:t>→</a:t>
            </a:r>
            <a:r>
              <a:rPr lang="en-US" sz="2200" dirty="0" smtClean="0">
                <a:solidFill>
                  <a:srgbClr val="C00000"/>
                </a:solidFill>
              </a:rPr>
              <a:t>  </a:t>
            </a:r>
            <a:r>
              <a:rPr lang="is-IS" sz="2200" dirty="0">
                <a:solidFill>
                  <a:srgbClr val="C00000"/>
                </a:solidFill>
              </a:rPr>
              <a:t>y = z</a:t>
            </a:r>
            <a:r>
              <a:rPr lang="is-IS" sz="2200" dirty="0" smtClean="0">
                <a:solidFill>
                  <a:srgbClr val="C00000"/>
                </a:solidFill>
              </a:rPr>
              <a:t>)</a:t>
            </a:r>
            <a:endParaRPr lang="en-US" sz="2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 query rewriting </a:t>
            </a:r>
            <a:r>
              <a:rPr lang="en-US" sz="4000" dirty="0" smtClean="0"/>
              <a:t>algorithm for computing consistent answers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The algorithm generates an infinite query that is sound and complete for some classes of integrity constraints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For example, for functional dependencies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Some conditions that ensure that the generated query is finite are given in the paper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In particular, </a:t>
            </a:r>
            <a:r>
              <a:rPr lang="en-US" sz="2000" dirty="0">
                <a:solidFill>
                  <a:schemeClr val="tx1"/>
                </a:solidFill>
              </a:rPr>
              <a:t>an </a:t>
            </a:r>
            <a:r>
              <a:rPr lang="en-US" sz="2000" dirty="0" err="1">
                <a:solidFill>
                  <a:schemeClr val="tx1"/>
                </a:solidFill>
              </a:rPr>
              <a:t>acyclicity</a:t>
            </a:r>
            <a:r>
              <a:rPr lang="en-US" sz="2000" dirty="0">
                <a:solidFill>
                  <a:schemeClr val="tx1"/>
                </a:solidFill>
              </a:rPr>
              <a:t> condition </a:t>
            </a:r>
            <a:r>
              <a:rPr lang="en-US" sz="2000" dirty="0" smtClean="0">
                <a:solidFill>
                  <a:schemeClr val="tx1"/>
                </a:solidFill>
              </a:rPr>
              <a:t>for sets of integrity constraints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impact of Leo’s research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The paper in PODS 1999 has ~ 800 citations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Google scholar)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Leo continued this line of research and became one of the leading figures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He has several important publications on the area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Including one book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impact of Leo’s research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Encyclopedia of Database Systems </a:t>
            </a:r>
            <a:r>
              <a:rPr lang="en-US" sz="2400" dirty="0" smtClean="0">
                <a:solidFill>
                  <a:schemeClr val="tx1"/>
                </a:solidFill>
              </a:rPr>
              <a:t>includes entries “Consistent </a:t>
            </a:r>
            <a:r>
              <a:rPr lang="en-US" sz="2400" dirty="0">
                <a:solidFill>
                  <a:schemeClr val="tx1"/>
                </a:solidFill>
              </a:rPr>
              <a:t>Query </a:t>
            </a:r>
            <a:r>
              <a:rPr lang="en-US" sz="2400" dirty="0" smtClean="0">
                <a:solidFill>
                  <a:schemeClr val="tx1"/>
                </a:solidFill>
              </a:rPr>
              <a:t>Answering” and “Inconsistent Databases”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SIGMOD </a:t>
            </a:r>
            <a:r>
              <a:rPr lang="en-US" sz="2400" dirty="0">
                <a:solidFill>
                  <a:schemeClr val="tx1"/>
                </a:solidFill>
              </a:rPr>
              <a:t>Jim Gray Doctoral Dissertation </a:t>
            </a:r>
            <a:r>
              <a:rPr lang="en-US" sz="2400" dirty="0" smtClean="0">
                <a:solidFill>
                  <a:schemeClr val="tx1"/>
                </a:solidFill>
              </a:rPr>
              <a:t>Award 2008 was given to Ariel </a:t>
            </a:r>
            <a:r>
              <a:rPr lang="en-US" sz="2400" dirty="0" err="1" smtClean="0">
                <a:solidFill>
                  <a:schemeClr val="tx1"/>
                </a:solidFill>
              </a:rPr>
              <a:t>Fuxman</a:t>
            </a:r>
            <a:r>
              <a:rPr lang="en-US" sz="2400" dirty="0" smtClean="0">
                <a:solidFill>
                  <a:schemeClr val="tx1"/>
                </a:solidFill>
              </a:rPr>
              <a:t> for his Ph.D. thesis “Efficient </a:t>
            </a:r>
            <a:r>
              <a:rPr lang="en-US" sz="2400" dirty="0">
                <a:solidFill>
                  <a:schemeClr val="tx1"/>
                </a:solidFill>
              </a:rPr>
              <a:t>Management of Inconsistent </a:t>
            </a:r>
            <a:r>
              <a:rPr lang="en-US" sz="2400" dirty="0" smtClean="0">
                <a:solidFill>
                  <a:schemeClr val="tx1"/>
                </a:solidFill>
              </a:rPr>
              <a:t>Databases” 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Paper published in ACM TODS in </a:t>
            </a:r>
            <a:r>
              <a:rPr lang="en-US" sz="2400" dirty="0">
                <a:solidFill>
                  <a:schemeClr val="tx1"/>
                </a:solidFill>
              </a:rPr>
              <a:t>June </a:t>
            </a:r>
            <a:r>
              <a:rPr lang="en-US" sz="2400" dirty="0" smtClean="0">
                <a:solidFill>
                  <a:schemeClr val="tx1"/>
                </a:solidFill>
              </a:rPr>
              <a:t>2017: Consistent </a:t>
            </a:r>
            <a:r>
              <a:rPr lang="en-US" sz="2400" dirty="0">
                <a:solidFill>
                  <a:schemeClr val="tx1"/>
                </a:solidFill>
              </a:rPr>
              <a:t>Query Answering for Self-Join-Free Conjunctive Queries Under Primary Key Constraints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Koutris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&amp; </a:t>
            </a:r>
            <a:r>
              <a:rPr lang="en-US" sz="2400" dirty="0" err="1" smtClean="0">
                <a:solidFill>
                  <a:schemeClr val="tx1"/>
                </a:solidFill>
              </a:rPr>
              <a:t>Wijsen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4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177" y="594614"/>
            <a:ext cx="8911687" cy="128089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did I learn in Logic in Computer Science?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It was my first exposure to </a:t>
            </a:r>
            <a:r>
              <a:rPr lang="en-US" sz="2200" b="1" dirty="0" smtClean="0">
                <a:solidFill>
                  <a:schemeClr val="tx1"/>
                </a:solidFill>
              </a:rPr>
              <a:t>computer science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 was fascinated by the mathematic formalization of the idea of computation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I learnt about Turing Machines, reductions, undecidable problems and NP-completeness!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I learnt about the importance of logic for computer science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0388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Leo for being a great mentor!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baseline="-25000" dirty="0" smtClean="0"/>
          </a:p>
          <a:p>
            <a:pPr marL="0" indent="0">
              <a:buNone/>
            </a:pPr>
            <a:endParaRPr lang="en-US" sz="2200" baseline="-25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5" y="1609957"/>
            <a:ext cx="6459794" cy="48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popular was this course?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The failure rate of this course was 60%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It was not a popular course 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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But it was one of the best courses in computer engineering!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And I didn’t quit computer </a:t>
            </a:r>
            <a:r>
              <a:rPr lang="en-US" sz="2200" dirty="0" smtClean="0">
                <a:solidFill>
                  <a:schemeClr val="tx1"/>
                </a:solidFill>
              </a:rPr>
              <a:t>engineering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 decided to do both </a:t>
            </a:r>
            <a:r>
              <a:rPr lang="en-US" sz="2000" dirty="0">
                <a:solidFill>
                  <a:schemeClr val="tx1"/>
                </a:solidFill>
              </a:rPr>
              <a:t>computer engineering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tx1"/>
                </a:solidFill>
              </a:rPr>
              <a:t>math 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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376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happened next?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 was a TA for Logic in Computer Science for four years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I took every course that Leo gave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 learnt about many things: computational complexity, logic programing, logic and knowledge representation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I joined Leo’s research group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137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Were we always happy?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 don’t remember the exact date, but I remember the first time Leo was really mad at me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The exercise: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Prove that a language L is in NP if and only if there exists a binary relation R in PTIME and a polynomial p such that: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∀x:  </a:t>
            </a:r>
            <a:r>
              <a:rPr lang="en-US" sz="2200" dirty="0" err="1" smtClean="0">
                <a:solidFill>
                  <a:schemeClr val="tx1"/>
                </a:solidFill>
              </a:rPr>
              <a:t>x∈L</a:t>
            </a:r>
            <a:r>
              <a:rPr lang="en-US" sz="2200" dirty="0" smtClean="0">
                <a:solidFill>
                  <a:schemeClr val="tx1"/>
                </a:solidFill>
              </a:rPr>
              <a:t>  if and only if ∃y |y|≤ p(|x|) and (</a:t>
            </a:r>
            <a:r>
              <a:rPr lang="en-US" sz="2200" dirty="0" err="1" smtClean="0">
                <a:solidFill>
                  <a:schemeClr val="tx1"/>
                </a:solidFill>
              </a:rPr>
              <a:t>x,y</a:t>
            </a:r>
            <a:r>
              <a:rPr lang="en-US" sz="2200" dirty="0" smtClean="0">
                <a:solidFill>
                  <a:schemeClr val="tx1"/>
                </a:solidFill>
              </a:rPr>
              <a:t>)∈R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7172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Leo as a Master’s supervisor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 entered the Master’s program in 1997 under Leo’s supervision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He told me about a very interesting problem that he discussed with Jan </a:t>
            </a:r>
            <a:r>
              <a:rPr lang="en-US" sz="2200" dirty="0" err="1" smtClean="0">
                <a:solidFill>
                  <a:schemeClr val="tx1"/>
                </a:solidFill>
              </a:rPr>
              <a:t>Chomicki</a:t>
            </a:r>
            <a:r>
              <a:rPr lang="en-US" sz="2200" dirty="0" smtClean="0">
                <a:solidFill>
                  <a:schemeClr val="tx1"/>
                </a:solidFill>
              </a:rPr>
              <a:t>: </a:t>
            </a:r>
            <a:r>
              <a:rPr lang="en-US" sz="2200" b="1" dirty="0" smtClean="0">
                <a:solidFill>
                  <a:schemeClr val="tx1"/>
                </a:solidFill>
              </a:rPr>
              <a:t>extracting information from an inconsistent database, but without repairing it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This gave rise to </a:t>
            </a:r>
            <a:r>
              <a:rPr lang="en-US" sz="2200" b="1" dirty="0" smtClean="0">
                <a:solidFill>
                  <a:schemeClr val="tx1"/>
                </a:solidFill>
              </a:rPr>
              <a:t>consistent query answering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 will come back to this a bit later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698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impact of Leo at PUC Chile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We learnt about many important subjects from Leo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We learnt about the importance of research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And the importance of being rigorous in computer science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He </a:t>
            </a:r>
            <a:r>
              <a:rPr lang="en-US" sz="2200" dirty="0">
                <a:solidFill>
                  <a:schemeClr val="tx1"/>
                </a:solidFill>
              </a:rPr>
              <a:t>taught us </a:t>
            </a:r>
            <a:r>
              <a:rPr lang="en-US" sz="2200" dirty="0" smtClean="0">
                <a:solidFill>
                  <a:schemeClr val="tx1"/>
                </a:solidFill>
              </a:rPr>
              <a:t>about the importance of data management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Leo had a background on mathematical logic, and he initially did research on AI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 did a Ph.D. on databases because of his influence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2044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8601562" y="2511277"/>
            <a:ext cx="3337742" cy="35148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/>
          </a:p>
        </p:txBody>
      </p:sp>
      <p:sp>
        <p:nvSpPr>
          <p:cNvPr id="20" name="Elipse 19"/>
          <p:cNvSpPr/>
          <p:nvPr/>
        </p:nvSpPr>
        <p:spPr>
          <a:xfrm>
            <a:off x="1519214" y="2511277"/>
            <a:ext cx="3337742" cy="35148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/>
          </a:p>
        </p:txBody>
      </p:sp>
      <p:sp>
        <p:nvSpPr>
          <p:cNvPr id="17" name="Elipse 16"/>
          <p:cNvSpPr/>
          <p:nvPr/>
        </p:nvSpPr>
        <p:spPr>
          <a:xfrm>
            <a:off x="5060388" y="2511277"/>
            <a:ext cx="3337742" cy="35148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impact of Leo in Chile</a:t>
            </a:r>
            <a:endParaRPr lang="en-US" sz="4000" dirty="0"/>
          </a:p>
        </p:txBody>
      </p:sp>
      <p:sp>
        <p:nvSpPr>
          <p:cNvPr id="9" name="Elipse 8"/>
          <p:cNvSpPr/>
          <p:nvPr/>
        </p:nvSpPr>
        <p:spPr>
          <a:xfrm>
            <a:off x="5940985" y="4504936"/>
            <a:ext cx="158115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Pérez</a:t>
            </a:r>
          </a:p>
        </p:txBody>
      </p:sp>
      <p:sp>
        <p:nvSpPr>
          <p:cNvPr id="11" name="Elipse 10"/>
          <p:cNvSpPr/>
          <p:nvPr/>
        </p:nvSpPr>
        <p:spPr>
          <a:xfrm>
            <a:off x="5712465" y="1424210"/>
            <a:ext cx="2033588" cy="899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Leo</a:t>
            </a:r>
          </a:p>
        </p:txBody>
      </p:sp>
      <p:sp>
        <p:nvSpPr>
          <p:cNvPr id="12" name="Elipse 11"/>
          <p:cNvSpPr/>
          <p:nvPr/>
        </p:nvSpPr>
        <p:spPr>
          <a:xfrm>
            <a:off x="5954082" y="3128519"/>
            <a:ext cx="1554956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Barceló</a:t>
            </a:r>
            <a:endParaRPr lang="en-GB" dirty="0" smtClean="0"/>
          </a:p>
        </p:txBody>
      </p:sp>
      <p:sp>
        <p:nvSpPr>
          <p:cNvPr id="13" name="Elipse 12"/>
          <p:cNvSpPr/>
          <p:nvPr/>
        </p:nvSpPr>
        <p:spPr>
          <a:xfrm>
            <a:off x="9482851" y="3128519"/>
            <a:ext cx="158115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Bravo</a:t>
            </a:r>
          </a:p>
        </p:txBody>
      </p:sp>
      <p:sp>
        <p:nvSpPr>
          <p:cNvPr id="14" name="Elipse 13"/>
          <p:cNvSpPr/>
          <p:nvPr/>
        </p:nvSpPr>
        <p:spPr>
          <a:xfrm>
            <a:off x="1655238" y="4268695"/>
            <a:ext cx="1433384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Riveros</a:t>
            </a:r>
            <a:endParaRPr lang="en-GB" dirty="0" smtClean="0"/>
          </a:p>
        </p:txBody>
      </p:sp>
      <p:sp>
        <p:nvSpPr>
          <p:cNvPr id="15" name="Elipse 14"/>
          <p:cNvSpPr/>
          <p:nvPr/>
        </p:nvSpPr>
        <p:spPr>
          <a:xfrm>
            <a:off x="2967435" y="4903796"/>
            <a:ext cx="1433384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Reutter</a:t>
            </a:r>
          </a:p>
        </p:txBody>
      </p:sp>
      <p:sp>
        <p:nvSpPr>
          <p:cNvPr id="16" name="Elipse 15"/>
          <p:cNvSpPr/>
          <p:nvPr/>
        </p:nvSpPr>
        <p:spPr>
          <a:xfrm>
            <a:off x="2485906" y="3128519"/>
            <a:ext cx="1407575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Arenas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892331" y="6130010"/>
            <a:ext cx="1673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U. de Chile</a:t>
            </a:r>
            <a:endParaRPr lang="en-GB" sz="22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424094" y="6130010"/>
            <a:ext cx="1527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smtClean="0"/>
              <a:t>PUC Chile</a:t>
            </a:r>
            <a:endParaRPr lang="en-GB" sz="22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9890361" y="6130010"/>
            <a:ext cx="760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UDD</a:t>
            </a:r>
            <a:endParaRPr lang="en-GB" sz="2200" b="1" dirty="0"/>
          </a:p>
        </p:txBody>
      </p:sp>
      <p:cxnSp>
        <p:nvCxnSpPr>
          <p:cNvPr id="26" name="Conector recto de flecha 25"/>
          <p:cNvCxnSpPr>
            <a:stCxn id="11" idx="3"/>
            <a:endCxn id="16" idx="7"/>
          </p:cNvCxnSpPr>
          <p:nvPr/>
        </p:nvCxnSpPr>
        <p:spPr>
          <a:xfrm flipH="1">
            <a:off x="3687346" y="2191936"/>
            <a:ext cx="2322931" cy="1037016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11" idx="4"/>
            <a:endCxn id="12" idx="0"/>
          </p:cNvCxnSpPr>
          <p:nvPr/>
        </p:nvCxnSpPr>
        <p:spPr>
          <a:xfrm>
            <a:off x="6729259" y="2323657"/>
            <a:ext cx="2301" cy="80486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11" idx="5"/>
            <a:endCxn id="13" idx="1"/>
          </p:cNvCxnSpPr>
          <p:nvPr/>
        </p:nvCxnSpPr>
        <p:spPr>
          <a:xfrm>
            <a:off x="7448241" y="2191936"/>
            <a:ext cx="2266164" cy="1037016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16" idx="3"/>
            <a:endCxn id="14" idx="0"/>
          </p:cNvCxnSpPr>
          <p:nvPr/>
        </p:nvCxnSpPr>
        <p:spPr>
          <a:xfrm flipH="1">
            <a:off x="2371930" y="3713886"/>
            <a:ext cx="320111" cy="55480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16" idx="4"/>
            <a:endCxn id="15" idx="0"/>
          </p:cNvCxnSpPr>
          <p:nvPr/>
        </p:nvCxnSpPr>
        <p:spPr>
          <a:xfrm>
            <a:off x="3189694" y="3814319"/>
            <a:ext cx="494433" cy="1089477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16" idx="5"/>
            <a:endCxn id="9" idx="0"/>
          </p:cNvCxnSpPr>
          <p:nvPr/>
        </p:nvCxnSpPr>
        <p:spPr>
          <a:xfrm>
            <a:off x="3687346" y="3713886"/>
            <a:ext cx="3044214" cy="79105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3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7290</TotalTime>
  <Words>1494</Words>
  <Application>Microsoft Macintosh PowerPoint</Application>
  <PresentationFormat>Panorámica</PresentationFormat>
  <Paragraphs>418</Paragraphs>
  <Slides>30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Wingdings</vt:lpstr>
      <vt:lpstr>Wingdings 3</vt:lpstr>
      <vt:lpstr>Espiral</vt:lpstr>
      <vt:lpstr>Consistent Query Answering: a personal perspective  </vt:lpstr>
      <vt:lpstr>How did I meet Leo?</vt:lpstr>
      <vt:lpstr>What did I learn in Logic in Computer Science?</vt:lpstr>
      <vt:lpstr>How popular was this course?</vt:lpstr>
      <vt:lpstr>What happened next?</vt:lpstr>
      <vt:lpstr>Were we always happy?</vt:lpstr>
      <vt:lpstr>Leo as a Master’s supervisor</vt:lpstr>
      <vt:lpstr>The impact of Leo at PUC Chile</vt:lpstr>
      <vt:lpstr>The impact of Leo in Chile</vt:lpstr>
      <vt:lpstr>Consistent query answering</vt:lpstr>
      <vt:lpstr>Consistent query answering</vt:lpstr>
      <vt:lpstr>Consistent query answering</vt:lpstr>
      <vt:lpstr>CQA: the main idea</vt:lpstr>
      <vt:lpstr>CQA: the main idea</vt:lpstr>
      <vt:lpstr>PODS 1999: Consistent Query Answers in Inconsistent Databases </vt:lpstr>
      <vt:lpstr>What was in the paper?</vt:lpstr>
      <vt:lpstr>CQA: a gentle introduction</vt:lpstr>
      <vt:lpstr>Definition of repair</vt:lpstr>
      <vt:lpstr>Examples of repairs</vt:lpstr>
      <vt:lpstr>Definition of consistent answer</vt:lpstr>
      <vt:lpstr>Examples of consistent answers</vt:lpstr>
      <vt:lpstr>Computing consistent answers</vt:lpstr>
      <vt:lpstr>A general methodology for computing consistent answers</vt:lpstr>
      <vt:lpstr>Examples of consistent answers</vt:lpstr>
      <vt:lpstr>A query rewriting algorithm for computing consistent answers</vt:lpstr>
      <vt:lpstr>A query rewriting algorithm for computing consistent answers</vt:lpstr>
      <vt:lpstr>A query rewriting algorithm for computing consistent answers</vt:lpstr>
      <vt:lpstr>The impact of Leo’s research</vt:lpstr>
      <vt:lpstr>The impact of Leo’s research</vt:lpstr>
      <vt:lpstr>Thanks Leo for being a great mentor!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Data Exchange and Metadata Management</dc:title>
  <dc:creator>Usuario de Microsoft Office</dc:creator>
  <cp:lastModifiedBy>Usuario de Microsoft Office</cp:lastModifiedBy>
  <cp:revision>199</cp:revision>
  <cp:lastPrinted>2016-06-26T14:20:14Z</cp:lastPrinted>
  <dcterms:created xsi:type="dcterms:W3CDTF">2016-06-21T21:12:02Z</dcterms:created>
  <dcterms:modified xsi:type="dcterms:W3CDTF">2018-12-29T21:55:38Z</dcterms:modified>
</cp:coreProperties>
</file>