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7" r:id="rId4"/>
    <p:sldId id="269" r:id="rId5"/>
    <p:sldId id="271" r:id="rId6"/>
    <p:sldId id="270" r:id="rId7"/>
    <p:sldId id="272" r:id="rId8"/>
    <p:sldId id="261" r:id="rId9"/>
    <p:sldId id="262" r:id="rId10"/>
    <p:sldId id="263" r:id="rId11"/>
    <p:sldId id="265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7" r:id="rId25"/>
    <p:sldId id="288" r:id="rId26"/>
    <p:sldId id="286" r:id="rId27"/>
    <p:sldId id="289" r:id="rId28"/>
    <p:sldId id="290" r:id="rId29"/>
    <p:sldId id="291" r:id="rId30"/>
    <p:sldId id="292" r:id="rId31"/>
    <p:sldId id="293" r:id="rId32"/>
    <p:sldId id="295" r:id="rId33"/>
    <p:sldId id="297" r:id="rId34"/>
    <p:sldId id="298" r:id="rId35"/>
    <p:sldId id="299" r:id="rId36"/>
    <p:sldId id="294" r:id="rId37"/>
    <p:sldId id="300" r:id="rId38"/>
    <p:sldId id="302" r:id="rId39"/>
    <p:sldId id="303" r:id="rId40"/>
    <p:sldId id="304" r:id="rId41"/>
    <p:sldId id="305" r:id="rId42"/>
    <p:sldId id="310" r:id="rId43"/>
    <p:sldId id="311" r:id="rId44"/>
    <p:sldId id="312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04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6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3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6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4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9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3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5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0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8F54-8745-CA46-98F3-F4120FE691A2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2AC-45E2-EE44-B01D-833CB8FF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Exact Complexity of the First-Order Logic </a:t>
            </a:r>
            <a:r>
              <a:rPr lang="en-US" b="1" dirty="0" err="1" smtClean="0"/>
              <a:t>Definibility</a:t>
            </a:r>
            <a:r>
              <a:rPr lang="en-US" b="1" dirty="0" smtClean="0"/>
              <a:t> Problem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900" dirty="0" smtClean="0"/>
              <a:t>Marcelo Arenas </a:t>
            </a:r>
            <a:r>
              <a:rPr lang="en-US" sz="2900" dirty="0"/>
              <a:t>	</a:t>
            </a:r>
            <a:r>
              <a:rPr lang="en-US" sz="2900" dirty="0" smtClean="0"/>
              <a:t>	PUC Chile</a:t>
            </a:r>
          </a:p>
          <a:p>
            <a:pPr algn="l"/>
            <a:r>
              <a:rPr lang="en-US" sz="2900" dirty="0" smtClean="0"/>
              <a:t>Gonzalo </a:t>
            </a:r>
            <a:r>
              <a:rPr lang="en-US" sz="2900" dirty="0" err="1" smtClean="0"/>
              <a:t>Díaz</a:t>
            </a:r>
            <a:r>
              <a:rPr lang="en-US" sz="2900" dirty="0" smtClean="0"/>
              <a:t> 			University of Oxford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44493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Algunos comentarios sobre la noción de algoritmo 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cambiar</a:t>
            </a:r>
            <a:r>
              <a:rPr lang="en-US" dirty="0" smtClean="0"/>
              <a:t> MTs </a:t>
            </a:r>
            <a:r>
              <a:rPr lang="en-US" dirty="0" err="1" smtClean="0"/>
              <a:t>por</a:t>
            </a:r>
            <a:r>
              <a:rPr lang="en-US" dirty="0" smtClean="0"/>
              <a:t> un </a:t>
            </a:r>
            <a:r>
              <a:rPr lang="en-US" dirty="0" err="1" smtClean="0"/>
              <a:t>lenguaje</a:t>
            </a:r>
            <a:r>
              <a:rPr lang="en-US" dirty="0" smtClean="0"/>
              <a:t> de </a:t>
            </a:r>
            <a:r>
              <a:rPr lang="en-US" dirty="0" err="1" smtClean="0"/>
              <a:t>programación</a:t>
            </a:r>
            <a:endParaRPr lang="en-US" dirty="0" smtClean="0"/>
          </a:p>
          <a:p>
            <a:pPr lvl="1"/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C, C++, Java, Python, …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son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equivalentes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MTs</a:t>
            </a:r>
          </a:p>
          <a:p>
            <a:pPr lvl="1"/>
            <a:r>
              <a:rPr lang="en-US" dirty="0"/>
              <a:t>Un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decidible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y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programa</a:t>
            </a:r>
            <a:r>
              <a:rPr lang="en-US" dirty="0" smtClean="0"/>
              <a:t> en Java </a:t>
            </a:r>
            <a:r>
              <a:rPr lang="en-US" dirty="0" err="1" smtClean="0"/>
              <a:t>que</a:t>
            </a:r>
            <a:r>
              <a:rPr lang="en-US" dirty="0" smtClean="0"/>
              <a:t> lo </a:t>
            </a:r>
            <a:r>
              <a:rPr lang="en-US" dirty="0" err="1" smtClean="0"/>
              <a:t>resuelve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xplosion 1 3"/>
          <p:cNvSpPr/>
          <p:nvPr/>
        </p:nvSpPr>
        <p:spPr>
          <a:xfrm>
            <a:off x="3126616" y="2451100"/>
            <a:ext cx="5293484" cy="2456835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IIC2213 para las definiciones formales de MT y problema </a:t>
            </a:r>
            <a:r>
              <a:rPr lang="es-ES_tradnl" b="1" dirty="0" err="1" smtClean="0"/>
              <a:t>decidible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5841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¿Cuál es la forma correcta de la figura?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02600" y="1770810"/>
            <a:ext cx="2338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Problemas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decisión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23128" y="3876685"/>
            <a:ext cx="3297746" cy="1434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62394" y="4091525"/>
            <a:ext cx="2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Problemas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decidibles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3077" y="2155060"/>
            <a:ext cx="7806155" cy="3775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50358" y="2419854"/>
            <a:ext cx="484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Problemas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decidibles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flipV="1">
            <a:off x="4448149" y="4955965"/>
            <a:ext cx="236011" cy="131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Oval Callout 17"/>
          <p:cNvSpPr/>
          <p:nvPr/>
        </p:nvSpPr>
        <p:spPr>
          <a:xfrm>
            <a:off x="5479126" y="818814"/>
            <a:ext cx="1800668" cy="1011322"/>
          </a:xfrm>
          <a:prstGeom prst="wedgeEllipseCallout">
            <a:avLst>
              <a:gd name="adj1" fmla="val -36919"/>
              <a:gd name="adj2" fmla="val 6690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Tantos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como</a:t>
            </a:r>
            <a:r>
              <a:rPr lang="en-US" dirty="0" smtClean="0">
                <a:solidFill>
                  <a:srgbClr val="000000"/>
                </a:solidFill>
              </a:rPr>
              <a:t> los </a:t>
            </a:r>
            <a:r>
              <a:rPr lang="en-US" dirty="0" err="1" smtClean="0">
                <a:solidFill>
                  <a:srgbClr val="000000"/>
                </a:solidFill>
              </a:rPr>
              <a:t>reales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4361199" y="3771923"/>
            <a:ext cx="1800668" cy="1011322"/>
          </a:xfrm>
          <a:prstGeom prst="wedgeEllipseCallout">
            <a:avLst>
              <a:gd name="adj1" fmla="val -36919"/>
              <a:gd name="adj2" fmla="val 6690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Tantos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como</a:t>
            </a:r>
            <a:r>
              <a:rPr lang="en-US" dirty="0" smtClean="0">
                <a:solidFill>
                  <a:schemeClr val="tx1"/>
                </a:solidFill>
              </a:rPr>
              <a:t> los </a:t>
            </a:r>
            <a:r>
              <a:rPr lang="en-US" dirty="0" err="1" smtClean="0">
                <a:solidFill>
                  <a:schemeClr val="tx1"/>
                </a:solidFill>
              </a:rPr>
              <a:t>naturales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157650" y="1600201"/>
            <a:ext cx="4835817" cy="2079563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IIC1253 para una formulación de este argumento 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418751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" grpId="0"/>
      <p:bldP spid="14" grpId="1"/>
      <p:bldP spid="13" grpId="0" animBg="1"/>
      <p:bldP spid="13" grpId="1" animBg="1"/>
      <p:bldP spid="16" grpId="0"/>
      <p:bldP spid="16" grpId="1"/>
      <p:bldP spid="17" grpId="0" animBg="1"/>
      <p:bldP spid="17" grpId="1" animBg="1"/>
      <p:bldP spid="18" grpId="0" animBg="1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Punto de partida: FO-DEF es </a:t>
            </a:r>
            <a:r>
              <a:rPr lang="es-ES_tradnl" smtClean="0"/>
              <a:t>decidible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Teorema</a:t>
            </a:r>
            <a:r>
              <a:rPr lang="en-US" b="1" dirty="0" smtClean="0"/>
              <a:t> [</a:t>
            </a:r>
            <a:r>
              <a:rPr lang="en-US" b="1" dirty="0" err="1" smtClean="0"/>
              <a:t>Bancilhon</a:t>
            </a:r>
            <a:r>
              <a:rPr lang="en-US" b="1" dirty="0"/>
              <a:t> </a:t>
            </a:r>
            <a:r>
              <a:rPr lang="en-US" b="1" dirty="0" smtClean="0"/>
              <a:t>&amp; </a:t>
            </a:r>
            <a:r>
              <a:rPr lang="en-US" b="1" dirty="0" err="1" smtClean="0"/>
              <a:t>Paredaens</a:t>
            </a:r>
            <a:r>
              <a:rPr lang="en-US" b="1" dirty="0"/>
              <a:t>,</a:t>
            </a:r>
            <a:r>
              <a:rPr lang="en-US" b="1" dirty="0" smtClean="0"/>
              <a:t> 1978</a:t>
            </a:r>
            <a:r>
              <a:rPr lang="en-US" b="1" dirty="0"/>
              <a:t>]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Dada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s-ES_tradnl" dirty="0" smtClean="0"/>
              <a:t>base </a:t>
            </a:r>
            <a:r>
              <a:rPr lang="es-ES_tradnl" dirty="0"/>
              <a:t>de datos </a:t>
            </a:r>
            <a:r>
              <a:rPr lang="es-ES_tradnl" dirty="0" smtClean="0"/>
              <a:t>relacional D y </a:t>
            </a:r>
            <a:r>
              <a:rPr lang="es-ES_tradnl" dirty="0"/>
              <a:t>una </a:t>
            </a:r>
            <a:r>
              <a:rPr lang="es-ES_tradnl" dirty="0" smtClean="0"/>
              <a:t>relación R</a:t>
            </a:r>
            <a:r>
              <a:rPr lang="en-US" dirty="0" smtClean="0"/>
              <a:t>,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/>
              <a:t>Q en </a:t>
            </a:r>
            <a:r>
              <a:rPr lang="en-US" dirty="0" smtClean="0"/>
              <a:t>algebra </a:t>
            </a:r>
            <a:r>
              <a:rPr lang="en-US" dirty="0" err="1" smtClean="0"/>
              <a:t>relacional</a:t>
            </a:r>
            <a:r>
              <a:rPr lang="en-US" dirty="0" smtClean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Q(D) = R </a:t>
            </a:r>
            <a:r>
              <a:rPr lang="en-US" dirty="0" err="1" smtClean="0"/>
              <a:t>si</a:t>
            </a:r>
            <a:r>
              <a:rPr lang="en-US" dirty="0" smtClean="0"/>
              <a:t> y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endParaRPr lang="en-US" dirty="0" smtClean="0"/>
          </a:p>
          <a:p>
            <a:pPr marL="0" indent="0">
              <a:buNone/>
            </a:pPr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r>
              <a:rPr lang="en-US" dirty="0" smtClean="0"/>
              <a:t> </a:t>
            </a:r>
            <a:r>
              <a:rPr lang="en-US" dirty="0" err="1" smtClean="0"/>
              <a:t>mencionada</a:t>
            </a:r>
            <a:r>
              <a:rPr lang="en-US" dirty="0" smtClean="0"/>
              <a:t> en R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mencionada</a:t>
            </a:r>
            <a:r>
              <a:rPr lang="en-US" dirty="0" smtClean="0"/>
              <a:t> en 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Cada</a:t>
            </a:r>
            <a:r>
              <a:rPr lang="en-US" b="1" dirty="0" smtClean="0"/>
              <a:t> </a:t>
            </a:r>
            <a:r>
              <a:rPr lang="en-US" b="1" dirty="0" err="1" smtClean="0"/>
              <a:t>automorfismo</a:t>
            </a:r>
            <a:r>
              <a:rPr lang="en-US" b="1" dirty="0" smtClean="0"/>
              <a:t> de </a:t>
            </a:r>
            <a:r>
              <a:rPr lang="en-US" b="1" dirty="0" smtClean="0"/>
              <a:t>D </a:t>
            </a:r>
            <a:r>
              <a:rPr lang="en-US" b="1" dirty="0" err="1" smtClean="0"/>
              <a:t>es</a:t>
            </a:r>
            <a:r>
              <a:rPr lang="en-US" b="1" dirty="0" smtClean="0"/>
              <a:t> un </a:t>
            </a:r>
            <a:r>
              <a:rPr lang="en-US" b="1" dirty="0" err="1" smtClean="0"/>
              <a:t>automorfismo</a:t>
            </a:r>
            <a:r>
              <a:rPr lang="en-US" b="1" dirty="0"/>
              <a:t> </a:t>
            </a:r>
            <a:r>
              <a:rPr lang="en-US" b="1" smtClean="0"/>
              <a:t>de </a:t>
            </a:r>
            <a:r>
              <a:rPr lang="en-US" b="1" smtClean="0"/>
              <a:t>R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1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noción de </a:t>
            </a:r>
            <a:r>
              <a:rPr lang="es-ES_tradnl" dirty="0" err="1" smtClean="0"/>
              <a:t>automorfismo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5884082" y="1961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41793"/>
              </p:ext>
            </p:extLst>
          </p:nvPr>
        </p:nvGraphicFramePr>
        <p:xfrm>
          <a:off x="805597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0217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51395" y="4118050"/>
            <a:ext cx="2313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f(Juan) =  Juan</a:t>
            </a:r>
          </a:p>
          <a:p>
            <a:r>
              <a:rPr lang="es-ES_tradnl" dirty="0" smtClean="0">
                <a:solidFill>
                  <a:srgbClr val="FF0000"/>
                </a:solidFill>
              </a:rPr>
              <a:t>f(María) =  Pedro</a:t>
            </a:r>
          </a:p>
          <a:p>
            <a:r>
              <a:rPr lang="es-ES_tradnl" dirty="0" smtClean="0">
                <a:solidFill>
                  <a:srgbClr val="FF0000"/>
                </a:solidFill>
              </a:rPr>
              <a:t>f(Pedro) =  María</a:t>
            </a:r>
          </a:p>
          <a:p>
            <a:r>
              <a:rPr lang="es-ES_tradnl" dirty="0" smtClean="0"/>
              <a:t>f(Pérez)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 smtClean="0"/>
              <a:t>f(González) = González</a:t>
            </a:r>
            <a:endParaRPr lang="es-ES_tradnl" dirty="0"/>
          </a:p>
        </p:txBody>
      </p:sp>
      <p:graphicFrame>
        <p:nvGraphicFramePr>
          <p:cNvPr id="1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541047"/>
              </p:ext>
            </p:extLst>
          </p:nvPr>
        </p:nvGraphicFramePr>
        <p:xfrm>
          <a:off x="5584128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68748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551395" y="4118050"/>
            <a:ext cx="231345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f(Juan) =  Juan</a:t>
            </a:r>
          </a:p>
          <a:p>
            <a:r>
              <a:rPr lang="es-ES_tradnl" dirty="0" smtClean="0"/>
              <a:t>f(María) =  Pedro</a:t>
            </a:r>
          </a:p>
          <a:p>
            <a:r>
              <a:rPr lang="es-ES_tradnl" dirty="0" smtClean="0"/>
              <a:t>f(Pedro) =  María</a:t>
            </a:r>
          </a:p>
          <a:p>
            <a:r>
              <a:rPr lang="es-ES_tradnl" dirty="0" smtClean="0"/>
              <a:t>f(Pérez)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 smtClean="0"/>
              <a:t>f(González) = González</a:t>
            </a:r>
          </a:p>
          <a:p>
            <a:r>
              <a:rPr lang="es-ES_tradnl" dirty="0" smtClean="0">
                <a:solidFill>
                  <a:srgbClr val="FF0000"/>
                </a:solidFill>
              </a:rPr>
              <a:t>f(Ricardo) = Ricardo</a:t>
            </a:r>
            <a:endParaRPr lang="es-ES_tradnl" dirty="0">
              <a:solidFill>
                <a:srgbClr val="FF0000"/>
              </a:solidFill>
            </a:endParaRPr>
          </a:p>
        </p:txBody>
      </p:sp>
      <p:graphicFrame>
        <p:nvGraphicFramePr>
          <p:cNvPr id="2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12438"/>
              </p:ext>
            </p:extLst>
          </p:nvPr>
        </p:nvGraphicFramePr>
        <p:xfrm>
          <a:off x="5584128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68748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51395" y="4118050"/>
            <a:ext cx="2313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f(Juan) =  Juan</a:t>
            </a:r>
          </a:p>
          <a:p>
            <a:r>
              <a:rPr lang="es-ES_tradnl" dirty="0" smtClean="0"/>
              <a:t>f(María) =  María</a:t>
            </a:r>
          </a:p>
          <a:p>
            <a:r>
              <a:rPr lang="es-ES_tradnl" dirty="0" smtClean="0"/>
              <a:t>f(Pedro) =  Pedro</a:t>
            </a:r>
          </a:p>
          <a:p>
            <a:r>
              <a:rPr lang="es-ES_tradnl" dirty="0" smtClean="0"/>
              <a:t>f(Pérez)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 smtClean="0"/>
              <a:t>f(González) = González</a:t>
            </a:r>
            <a:endParaRPr lang="es-ES_tradnl" dirty="0"/>
          </a:p>
        </p:txBody>
      </p:sp>
      <p:sp>
        <p:nvSpPr>
          <p:cNvPr id="24" name="TextBox 23"/>
          <p:cNvSpPr txBox="1"/>
          <p:nvPr/>
        </p:nvSpPr>
        <p:spPr>
          <a:xfrm>
            <a:off x="3551395" y="4118050"/>
            <a:ext cx="2313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f(Juan) =  Pedro</a:t>
            </a:r>
          </a:p>
          <a:p>
            <a:r>
              <a:rPr lang="es-ES_tradnl" dirty="0" smtClean="0"/>
              <a:t>f(María) =  María</a:t>
            </a:r>
          </a:p>
          <a:p>
            <a:r>
              <a:rPr lang="es-ES_tradnl" dirty="0" smtClean="0">
                <a:solidFill>
                  <a:srgbClr val="FF0000"/>
                </a:solidFill>
              </a:rPr>
              <a:t>f(Pedro) =  Juan</a:t>
            </a:r>
          </a:p>
          <a:p>
            <a:r>
              <a:rPr lang="es-ES_tradnl" dirty="0" smtClean="0"/>
              <a:t>f(Pérez)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 smtClean="0"/>
              <a:t>f(González) = González</a:t>
            </a:r>
            <a:endParaRPr lang="es-ES_tradnl" dirty="0"/>
          </a:p>
        </p:txBody>
      </p:sp>
      <p:graphicFrame>
        <p:nvGraphicFramePr>
          <p:cNvPr id="2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621671"/>
              </p:ext>
            </p:extLst>
          </p:nvPr>
        </p:nvGraphicFramePr>
        <p:xfrm>
          <a:off x="5584128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68748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51395" y="4118050"/>
            <a:ext cx="2313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f(Juan) =  Ricardo</a:t>
            </a:r>
          </a:p>
          <a:p>
            <a:r>
              <a:rPr lang="es-ES_tradnl" dirty="0" smtClean="0"/>
              <a:t>f(María) =  María</a:t>
            </a:r>
          </a:p>
          <a:p>
            <a:r>
              <a:rPr lang="es-ES_tradnl" dirty="0" smtClean="0"/>
              <a:t>f(Pedro) =  Pedro</a:t>
            </a:r>
          </a:p>
          <a:p>
            <a:r>
              <a:rPr lang="es-ES_tradnl" dirty="0" smtClean="0"/>
              <a:t>f(Pérez)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 smtClean="0"/>
              <a:t>f(González) = González</a:t>
            </a:r>
            <a:endParaRPr lang="es-ES_tradnl" dirty="0"/>
          </a:p>
        </p:txBody>
      </p:sp>
      <p:graphicFrame>
        <p:nvGraphicFramePr>
          <p:cNvPr id="2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531698"/>
              </p:ext>
            </p:extLst>
          </p:nvPr>
        </p:nvGraphicFramePr>
        <p:xfrm>
          <a:off x="5584128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Ricardo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068748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551395" y="3112931"/>
            <a:ext cx="18842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62692" y="260942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</a:t>
            </a:r>
            <a:endParaRPr lang="es-ES_tradnl" dirty="0"/>
          </a:p>
        </p:txBody>
      </p:sp>
      <p:sp>
        <p:nvSpPr>
          <p:cNvPr id="33" name="TextBox 32"/>
          <p:cNvSpPr txBox="1"/>
          <p:nvPr/>
        </p:nvSpPr>
        <p:spPr>
          <a:xfrm>
            <a:off x="8182000" y="2451211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s-ES_tradnl" sz="8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7241" y="2451211"/>
            <a:ext cx="959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s-ES_tradnl" sz="8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3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6" grpId="0"/>
      <p:bldP spid="16" grpId="1"/>
      <p:bldP spid="19" grpId="0"/>
      <p:bldP spid="19" grpId="1"/>
      <p:bldP spid="22" grpId="0"/>
      <p:bldP spid="22" grpId="1"/>
      <p:bldP spid="23" grpId="0"/>
      <p:bldP spid="23" grpId="1"/>
      <p:bldP spid="24" grpId="0"/>
      <p:bldP spid="24" grpId="1"/>
      <p:bldP spid="26" grpId="0"/>
      <p:bldP spid="26" grpId="1"/>
      <p:bldP spid="28" grpId="0"/>
      <p:bldP spid="30" grpId="0"/>
      <p:bldP spid="6" grpId="0"/>
      <p:bldP spid="33" grpId="0"/>
      <p:bldP spid="33" grpId="1"/>
      <p:bldP spid="33" grpId="2"/>
      <p:bldP spid="34" grpId="0"/>
      <p:bldP spid="34" grpId="1"/>
      <p:bldP spid="34" grpId="2"/>
      <p:bldP spid="34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Aplicando las condiciones del teorema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5884082" y="1961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928255"/>
              </p:ext>
            </p:extLst>
          </p:nvPr>
        </p:nvGraphicFramePr>
        <p:xfrm>
          <a:off x="805597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386933"/>
              </p:ext>
            </p:extLst>
          </p:nvPr>
        </p:nvGraphicFramePr>
        <p:xfrm>
          <a:off x="6771790" y="2576320"/>
          <a:ext cx="164528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 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0217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51395" y="3112931"/>
            <a:ext cx="31018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25490"/>
              </p:ext>
            </p:extLst>
          </p:nvPr>
        </p:nvGraphicFramePr>
        <p:xfrm>
          <a:off x="6771790" y="2594771"/>
          <a:ext cx="164528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 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Ricardo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81899"/>
              </p:ext>
            </p:extLst>
          </p:nvPr>
        </p:nvGraphicFramePr>
        <p:xfrm>
          <a:off x="6771790" y="2927511"/>
          <a:ext cx="16452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 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29591"/>
              </p:ext>
            </p:extLst>
          </p:nvPr>
        </p:nvGraphicFramePr>
        <p:xfrm>
          <a:off x="6771790" y="2927511"/>
          <a:ext cx="1645284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39922" y="4395049"/>
            <a:ext cx="23519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g</a:t>
            </a:r>
            <a:r>
              <a:rPr lang="es-ES_tradnl" dirty="0" smtClean="0"/>
              <a:t>(Juan) =  Juan</a:t>
            </a:r>
          </a:p>
          <a:p>
            <a:r>
              <a:rPr lang="es-ES_tradnl" dirty="0" smtClean="0"/>
              <a:t>g(María) =  Pedro</a:t>
            </a:r>
          </a:p>
          <a:p>
            <a:r>
              <a:rPr lang="es-ES_tradnl" dirty="0"/>
              <a:t>g</a:t>
            </a:r>
            <a:r>
              <a:rPr lang="es-ES_tradnl" dirty="0" smtClean="0"/>
              <a:t>(Pedro) =  María</a:t>
            </a:r>
          </a:p>
          <a:p>
            <a:r>
              <a:rPr lang="es-ES_tradnl" dirty="0" smtClean="0"/>
              <a:t>g(Pérez)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/>
              <a:t>g</a:t>
            </a:r>
            <a:r>
              <a:rPr lang="es-ES_tradnl" dirty="0" smtClean="0"/>
              <a:t>(González) = González</a:t>
            </a:r>
            <a:endParaRPr lang="es-ES_tradnl" dirty="0"/>
          </a:p>
        </p:txBody>
      </p:sp>
      <p:sp>
        <p:nvSpPr>
          <p:cNvPr id="19" name="TextBox 18"/>
          <p:cNvSpPr txBox="1"/>
          <p:nvPr/>
        </p:nvSpPr>
        <p:spPr>
          <a:xfrm>
            <a:off x="1962324" y="4395049"/>
            <a:ext cx="2313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f(Juan) =  Juan</a:t>
            </a:r>
          </a:p>
          <a:p>
            <a:r>
              <a:rPr lang="es-ES_tradnl" dirty="0" smtClean="0"/>
              <a:t>f(María) =  María</a:t>
            </a:r>
          </a:p>
          <a:p>
            <a:r>
              <a:rPr lang="es-ES_tradnl" dirty="0" smtClean="0"/>
              <a:t>f(Pedro) =  Pedro</a:t>
            </a:r>
          </a:p>
          <a:p>
            <a:r>
              <a:rPr lang="es-ES_tradnl" dirty="0" smtClean="0"/>
              <a:t>f(Pérez)</a:t>
            </a:r>
            <a:r>
              <a:rPr lang="es-ES_tradnl" dirty="0"/>
              <a:t> </a:t>
            </a:r>
            <a:r>
              <a:rPr lang="es-ES_tradnl" dirty="0" smtClean="0"/>
              <a:t>=  Pérez</a:t>
            </a:r>
          </a:p>
          <a:p>
            <a:r>
              <a:rPr lang="es-ES_tradnl" dirty="0" smtClean="0"/>
              <a:t>f(González) = González</a:t>
            </a:r>
            <a:endParaRPr lang="es-ES_tradnl" dirty="0"/>
          </a:p>
        </p:txBody>
      </p:sp>
      <p:sp>
        <p:nvSpPr>
          <p:cNvPr id="3" name="TextBox 2"/>
          <p:cNvSpPr txBox="1"/>
          <p:nvPr/>
        </p:nvSpPr>
        <p:spPr>
          <a:xfrm>
            <a:off x="4825367" y="2594771"/>
            <a:ext cx="55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¿Q?</a:t>
            </a:r>
            <a:endParaRPr lang="es-ES_tradnl" dirty="0"/>
          </a:p>
        </p:txBody>
      </p:sp>
      <p:sp>
        <p:nvSpPr>
          <p:cNvPr id="23" name="TextBox 22"/>
          <p:cNvSpPr txBox="1"/>
          <p:nvPr/>
        </p:nvSpPr>
        <p:spPr>
          <a:xfrm>
            <a:off x="7101189" y="4103060"/>
            <a:ext cx="959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s-ES_tradnl" sz="8000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66250" y="4103060"/>
            <a:ext cx="959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s-ES_tradnl" sz="8000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42647" y="2454511"/>
            <a:ext cx="959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s-ES_tradnl" sz="8000" dirty="0">
              <a:solidFill>
                <a:srgbClr val="008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2647" y="2451211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s-ES_tradnl" sz="8000" dirty="0">
              <a:solidFill>
                <a:srgbClr val="FF0000"/>
              </a:solidFill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6827348" y="1114956"/>
            <a:ext cx="2138851" cy="1246525"/>
          </a:xfrm>
          <a:prstGeom prst="wedgeEllipseCallout">
            <a:avLst>
              <a:gd name="adj1" fmla="val -36919"/>
              <a:gd name="adj2" fmla="val 6690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Menciona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constante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nueva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01189" y="413211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s-ES_tradnl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3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3" grpId="0" build="allAtOnce"/>
      <p:bldP spid="23" grpId="1" build="allAtOnce"/>
      <p:bldP spid="23" grpId="2" build="allAtOnce"/>
      <p:bldP spid="24" grpId="0"/>
      <p:bldP spid="24" grpId="1"/>
      <p:bldP spid="24" grpId="2"/>
      <p:bldP spid="24" grpId="3"/>
      <p:bldP spid="24" grpId="4"/>
      <p:bldP spid="25" grpId="0" build="allAtOnce"/>
      <p:bldP spid="25" grpId="1" build="allAtOnce"/>
      <p:bldP spid="25" grpId="2" build="allAtOnce"/>
      <p:bldP spid="26" grpId="0"/>
      <p:bldP spid="26" grpId="2"/>
      <p:bldP spid="26" grpId="3"/>
      <p:bldP spid="27" grpId="0" animBg="1"/>
      <p:bldP spid="27" grpId="1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 algoritmo para FO-DEF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Input: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s-ES_tradnl" dirty="0" smtClean="0"/>
              <a:t>base de datos relacional D y una  relación R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b="1" dirty="0" err="1" smtClean="0"/>
              <a:t>if</a:t>
            </a:r>
            <a:r>
              <a:rPr lang="es-ES_tradnl" dirty="0" smtClean="0"/>
              <a:t> R menciona una constante que no está en D 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b="1" dirty="0" err="1" smtClean="0"/>
              <a:t>then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no</a:t>
            </a:r>
          </a:p>
          <a:p>
            <a:pPr marL="0" indent="0">
              <a:buNone/>
            </a:pPr>
            <a:r>
              <a:rPr lang="es-ES_tradnl" b="1" dirty="0" err="1" smtClean="0"/>
              <a:t>else</a:t>
            </a:r>
            <a:endParaRPr lang="es-ES_tradnl" b="1" dirty="0" smtClean="0"/>
          </a:p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/>
              <a:t>for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every</a:t>
            </a:r>
            <a:r>
              <a:rPr lang="es-ES_tradnl" b="1" dirty="0" smtClean="0"/>
              <a:t> </a:t>
            </a:r>
            <a:r>
              <a:rPr lang="es-ES_tradnl" dirty="0" err="1" smtClean="0"/>
              <a:t>automorfismo</a:t>
            </a:r>
            <a:r>
              <a:rPr lang="es-ES_tradnl" dirty="0" smtClean="0"/>
              <a:t> f de D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b="1" dirty="0" err="1" smtClean="0"/>
              <a:t>if</a:t>
            </a:r>
            <a:r>
              <a:rPr lang="es-ES_tradnl" dirty="0" smtClean="0"/>
              <a:t> f no es un </a:t>
            </a:r>
            <a:r>
              <a:rPr lang="es-ES_tradnl" dirty="0" err="1" smtClean="0"/>
              <a:t>automorfismo</a:t>
            </a:r>
            <a:r>
              <a:rPr lang="es-ES_tradnl" dirty="0" smtClean="0"/>
              <a:t> de R </a:t>
            </a:r>
          </a:p>
          <a:p>
            <a:pPr marL="0" indent="0">
              <a:buNone/>
            </a:pPr>
            <a:r>
              <a:rPr lang="es-ES_tradnl" b="1" dirty="0"/>
              <a:t>	</a:t>
            </a:r>
            <a:r>
              <a:rPr lang="es-ES_tradnl" b="1" dirty="0" smtClean="0"/>
              <a:t>		</a:t>
            </a:r>
            <a:r>
              <a:rPr lang="es-ES_tradnl" b="1" dirty="0" err="1" smtClean="0"/>
              <a:t>then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no</a:t>
            </a:r>
            <a:endParaRPr lang="es-ES_tradnl" dirty="0"/>
          </a:p>
          <a:p>
            <a:pPr marL="0" indent="0">
              <a:buNone/>
            </a:pPr>
            <a:r>
              <a:rPr lang="es-ES_tradnl" b="1" dirty="0"/>
              <a:t>	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yes</a:t>
            </a:r>
            <a:r>
              <a:rPr lang="es-ES_tradnl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0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¿Cuál es la complejidad del algoritmo?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smtClean="0"/>
              <a:t>El algoritmo funciona en tiempo exponencial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Si el conjunto de constantes mencionadas en D es </a:t>
            </a:r>
            <a:r>
              <a:rPr lang="es-ES_tradnl" dirty="0" err="1" smtClean="0"/>
              <a:t>dom</a:t>
            </a:r>
            <a:r>
              <a:rPr lang="es-ES_tradnl" dirty="0" smtClean="0"/>
              <a:t>(D), entonces el algoritmo sólo debe considerar </a:t>
            </a:r>
            <a:r>
              <a:rPr lang="es-ES_tradnl" dirty="0" err="1" smtClean="0"/>
              <a:t>automorfismos</a:t>
            </a:r>
            <a:r>
              <a:rPr lang="es-ES_tradnl" dirty="0" smtClean="0"/>
              <a:t> f de D tal que </a:t>
            </a:r>
            <a:r>
              <a:rPr lang="es-ES_tradnl" b="1" dirty="0" err="1" smtClean="0"/>
              <a:t>dom</a:t>
            </a:r>
            <a:r>
              <a:rPr lang="es-ES_tradnl" b="1" dirty="0" smtClean="0"/>
              <a:t>(f) = </a:t>
            </a:r>
            <a:r>
              <a:rPr lang="es-ES_tradnl" b="1" dirty="0" err="1" smtClean="0"/>
              <a:t>dom</a:t>
            </a:r>
            <a:r>
              <a:rPr lang="es-ES_tradnl" b="1" dirty="0" smtClean="0"/>
              <a:t>(D)</a:t>
            </a:r>
          </a:p>
          <a:p>
            <a:pPr lvl="1"/>
            <a:r>
              <a:rPr lang="es-ES_tradnl" dirty="0" smtClean="0"/>
              <a:t>El número de estos </a:t>
            </a:r>
            <a:r>
              <a:rPr lang="es-ES_tradnl" dirty="0" err="1" smtClean="0"/>
              <a:t>automorfismos</a:t>
            </a:r>
            <a:r>
              <a:rPr lang="es-ES_tradnl" dirty="0" smtClean="0"/>
              <a:t> es a lo más </a:t>
            </a:r>
            <a:r>
              <a:rPr lang="es-ES_tradnl" b="1" dirty="0" smtClean="0"/>
              <a:t>n!</a:t>
            </a:r>
            <a:r>
              <a:rPr lang="es-ES_tradnl" dirty="0" smtClean="0"/>
              <a:t>, donde  n =|</a:t>
            </a:r>
            <a:r>
              <a:rPr lang="es-ES_tradnl" dirty="0" err="1" smtClean="0"/>
              <a:t>dom</a:t>
            </a:r>
            <a:r>
              <a:rPr lang="es-ES_tradnl" dirty="0" smtClean="0"/>
              <a:t>(D)|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El algoritmo funciona en tiempo </a:t>
            </a:r>
            <a:r>
              <a:rPr lang="es-ES_tradnl" b="1" dirty="0" smtClean="0"/>
              <a:t>O(2</a:t>
            </a:r>
            <a:r>
              <a:rPr lang="es-ES_tradnl" b="1" baseline="30000" dirty="0" smtClean="0"/>
              <a:t>n×n</a:t>
            </a:r>
            <a:r>
              <a:rPr lang="es-ES_tradnl" b="1" dirty="0" smtClean="0"/>
              <a:t>)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¿Dónde está FO-DEF?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23128" y="3876685"/>
            <a:ext cx="3297746" cy="14346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62394" y="1770810"/>
            <a:ext cx="2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Problemas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decidibles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3282" y="4091525"/>
            <a:ext cx="103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6237" y="4657112"/>
            <a:ext cx="88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FO-DEF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359815" y="1770810"/>
            <a:ext cx="3085685" cy="2128578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Problemas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pueden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solucionados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tiempo</a:t>
            </a:r>
            <a:r>
              <a:rPr lang="en-US" dirty="0" smtClean="0">
                <a:solidFill>
                  <a:schemeClr val="tx1"/>
                </a:solidFill>
              </a:rPr>
              <a:t> O(2</a:t>
            </a:r>
            <a:r>
              <a:rPr lang="en-US" baseline="30000" dirty="0" smtClean="0">
                <a:solidFill>
                  <a:schemeClr val="tx1"/>
                </a:solidFill>
              </a:rPr>
              <a:t>p(n)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donde</a:t>
            </a:r>
            <a:r>
              <a:rPr lang="en-US" dirty="0" smtClean="0">
                <a:solidFill>
                  <a:schemeClr val="tx1"/>
                </a:solidFill>
              </a:rPr>
              <a:t> p(n)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polinomio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Explosion 1 15"/>
          <p:cNvSpPr/>
          <p:nvPr/>
        </p:nvSpPr>
        <p:spPr>
          <a:xfrm>
            <a:off x="457201" y="1417638"/>
            <a:ext cx="3885320" cy="2077677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IIC2213 para una definición formal de EXPTIME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78851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3" grpId="0" animBg="1"/>
      <p:bldP spid="13" grpId="1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¿Es esto suficiente?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23128" y="3876685"/>
            <a:ext cx="3297746" cy="14346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53282" y="1770810"/>
            <a:ext cx="103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3150" y="4091525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6237" y="4657112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¿FO-DEF?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359815" y="1770810"/>
            <a:ext cx="3085685" cy="2128578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Problemas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pueden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solucionados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tiempo</a:t>
            </a:r>
            <a:r>
              <a:rPr lang="en-US" dirty="0" smtClean="0">
                <a:solidFill>
                  <a:schemeClr val="tx1"/>
                </a:solidFill>
              </a:rPr>
              <a:t> O(p(n)), </a:t>
            </a:r>
            <a:r>
              <a:rPr lang="en-US" dirty="0" err="1" smtClean="0">
                <a:solidFill>
                  <a:schemeClr val="tx1"/>
                </a:solidFill>
              </a:rPr>
              <a:t>donde</a:t>
            </a:r>
            <a:r>
              <a:rPr lang="en-US" dirty="0" smtClean="0">
                <a:solidFill>
                  <a:schemeClr val="tx1"/>
                </a:solidFill>
              </a:rPr>
              <a:t> p(n)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polinomio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Explosion 1 15"/>
          <p:cNvSpPr/>
          <p:nvPr/>
        </p:nvSpPr>
        <p:spPr>
          <a:xfrm>
            <a:off x="311046" y="584200"/>
            <a:ext cx="5746854" cy="3124199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IIC2213 para una definición formal de PTIME, y IIC3242 para una demostración que PTIME ≠ EXPTIME</a:t>
            </a:r>
            <a:endParaRPr lang="es-ES_tradn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93937" y="2823841"/>
            <a:ext cx="88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FO-DEF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2394" y="4567993"/>
            <a:ext cx="856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PRIMO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69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3" grpId="0" animBg="1"/>
      <p:bldP spid="13" grpId="1" animBg="1"/>
      <p:bldP spid="16" grpId="0" animBg="1"/>
      <p:bldP spid="11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pregunta a responder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¿Cuál es la complejidad exacta de FO-DEF?</a:t>
            </a:r>
          </a:p>
          <a:p>
            <a:endParaRPr lang="es-ES_tradnl" dirty="0"/>
          </a:p>
          <a:p>
            <a:r>
              <a:rPr lang="es-ES_tradnl" dirty="0" smtClean="0"/>
              <a:t>¿Está en PTIME?</a:t>
            </a:r>
          </a:p>
          <a:p>
            <a:pPr lvl="1"/>
            <a:r>
              <a:rPr lang="es-ES_tradnl" dirty="0" smtClean="0"/>
              <a:t>¿Puede ser resuelto por un algoritmo eficiente (que funciona en tiempo </a:t>
            </a:r>
            <a:r>
              <a:rPr lang="es-ES_tradnl" dirty="0" err="1" smtClean="0"/>
              <a:t>polinomial</a:t>
            </a:r>
            <a:r>
              <a:rPr lang="es-ES_tradnl" dirty="0"/>
              <a:t>)</a:t>
            </a:r>
            <a:r>
              <a:rPr lang="es-ES_tradnl" dirty="0" smtClean="0"/>
              <a:t>?</a:t>
            </a:r>
          </a:p>
          <a:p>
            <a:endParaRPr lang="es-ES_tradnl" dirty="0"/>
          </a:p>
          <a:p>
            <a:r>
              <a:rPr lang="es-ES_tradnl" dirty="0" smtClean="0"/>
              <a:t>¿Es difícil? ¿No está en PTIME?</a:t>
            </a:r>
          </a:p>
          <a:p>
            <a:pPr lvl="1"/>
            <a:r>
              <a:rPr lang="es-ES_tradnl" dirty="0" smtClean="0"/>
              <a:t>¿Puede ser demostrado que es </a:t>
            </a:r>
            <a:r>
              <a:rPr lang="es-ES_tradnl" dirty="0"/>
              <a:t>d</a:t>
            </a:r>
            <a:r>
              <a:rPr lang="es-ES_tradnl" dirty="0" smtClean="0"/>
              <a:t>ifícil?</a:t>
            </a:r>
          </a:p>
          <a:p>
            <a:endParaRPr lang="es-ES_tradnl" dirty="0"/>
          </a:p>
          <a:p>
            <a:r>
              <a:rPr lang="es-ES_tradnl" dirty="0" smtClean="0"/>
              <a:t>Este problema estaba abierto, en este trabajo damos una respuesta a esta pregunta: </a:t>
            </a:r>
            <a:r>
              <a:rPr lang="es-ES_tradnl" b="1" dirty="0" smtClean="0"/>
              <a:t>FO</a:t>
            </a:r>
            <a:r>
              <a:rPr lang="es-ES_tradnl" b="1" dirty="0"/>
              <a:t>-</a:t>
            </a:r>
            <a:r>
              <a:rPr lang="es-ES_tradnl" b="1" dirty="0" smtClean="0"/>
              <a:t>DEF es un problema difícil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1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problema a resolver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5884082" y="1961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946127"/>
              </p:ext>
            </p:extLst>
          </p:nvPr>
        </p:nvGraphicFramePr>
        <p:xfrm>
          <a:off x="805597" y="239090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46555"/>
              </p:ext>
            </p:extLst>
          </p:nvPr>
        </p:nvGraphicFramePr>
        <p:xfrm>
          <a:off x="6771790" y="2576320"/>
          <a:ext cx="164528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 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16485"/>
              </p:ext>
            </p:extLst>
          </p:nvPr>
        </p:nvGraphicFramePr>
        <p:xfrm>
          <a:off x="6771790" y="4861158"/>
          <a:ext cx="164528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70373" y="2504481"/>
            <a:ext cx="2219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/>
              <a:t>π</a:t>
            </a:r>
            <a:r>
              <a:rPr lang="es-ES_tradnl" sz="2000" baseline="-25000" dirty="0" smtClean="0"/>
              <a:t>nombre</a:t>
            </a:r>
            <a:r>
              <a:rPr lang="es-ES_tradnl" sz="2000" dirty="0" smtClean="0"/>
              <a:t>(EMPLEADO)</a:t>
            </a:r>
            <a:endParaRPr lang="es-ES_tradnl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90217" y="1869388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51395" y="3112931"/>
            <a:ext cx="31018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51395" y="3112931"/>
            <a:ext cx="3101852" cy="2112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48043" y="4461048"/>
            <a:ext cx="222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/>
              <a:t>π</a:t>
            </a:r>
            <a:r>
              <a:rPr lang="es-ES_tradnl" sz="2000" baseline="-25000" dirty="0" smtClean="0"/>
              <a:t>apellido</a:t>
            </a:r>
            <a:r>
              <a:rPr lang="es-ES_tradnl" sz="2000" dirty="0" smtClean="0"/>
              <a:t>(EMPLEADO)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94996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¿Cómo se demuestra que un problema es difícil?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84938" y="3059717"/>
            <a:ext cx="4574126" cy="249747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923128" y="3876685"/>
            <a:ext cx="3297746" cy="14346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53282" y="1770810"/>
            <a:ext cx="103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3150" y="4091525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2217" y="3282110"/>
            <a:ext cx="45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Callout 12"/>
          <p:cNvSpPr/>
          <p:nvPr/>
        </p:nvSpPr>
        <p:spPr>
          <a:xfrm>
            <a:off x="5586289" y="991384"/>
            <a:ext cx="3085685" cy="2128578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Enfoque</a:t>
            </a:r>
            <a:r>
              <a:rPr lang="en-US" dirty="0" smtClean="0">
                <a:solidFill>
                  <a:schemeClr val="tx1"/>
                </a:solidFill>
              </a:rPr>
              <a:t> usual: </a:t>
            </a:r>
            <a:r>
              <a:rPr lang="en-US" dirty="0" err="1" smtClean="0">
                <a:solidFill>
                  <a:schemeClr val="tx1"/>
                </a:solidFill>
              </a:rPr>
              <a:t>Demostrar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             NP -</a:t>
            </a:r>
            <a:r>
              <a:rPr lang="en-US" dirty="0" err="1" smtClean="0">
                <a:solidFill>
                  <a:schemeClr val="tx1"/>
                </a:solidFill>
              </a:rPr>
              <a:t>completo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3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clase de complejidad NP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Para definir la clase NP usamos una extensión de Java con la instrucción </a:t>
            </a:r>
            <a:r>
              <a:rPr lang="es-ES_tradnl" b="1" dirty="0" err="1" smtClean="0"/>
              <a:t>choose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 marL="0" indent="0">
              <a:buNone/>
            </a:pPr>
            <a:r>
              <a:rPr lang="es-ES_tradnl" b="1" dirty="0" smtClean="0"/>
              <a:t>	</a:t>
            </a:r>
            <a:r>
              <a:rPr lang="es-ES_tradnl" b="1" dirty="0" err="1" smtClean="0"/>
              <a:t>choose</a:t>
            </a:r>
            <a:endParaRPr lang="es-ES_tradnl" b="1" dirty="0" smtClean="0"/>
          </a:p>
          <a:p>
            <a:pPr marL="0" indent="0">
              <a:buNone/>
            </a:pPr>
            <a:r>
              <a:rPr lang="es-ES_tradnl" dirty="0" smtClean="0"/>
              <a:t>	{</a:t>
            </a:r>
          </a:p>
          <a:p>
            <a:pPr marL="0" indent="0">
              <a:buNone/>
            </a:pPr>
            <a:r>
              <a:rPr lang="es-ES_tradnl" dirty="0" smtClean="0"/>
              <a:t>		instrucción</a:t>
            </a:r>
            <a:r>
              <a:rPr lang="es-ES_tradnl" baseline="-25000" dirty="0" smtClean="0"/>
              <a:t>1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		…</a:t>
            </a:r>
          </a:p>
          <a:p>
            <a:pPr marL="0" indent="0">
              <a:buNone/>
            </a:pPr>
            <a:r>
              <a:rPr lang="es-ES_tradnl" dirty="0" smtClean="0"/>
              <a:t>		</a:t>
            </a:r>
            <a:r>
              <a:rPr lang="es-ES_tradnl" dirty="0" err="1" smtClean="0"/>
              <a:t>instrucción</a:t>
            </a:r>
            <a:r>
              <a:rPr lang="es-ES_tradnl" baseline="-25000" dirty="0" err="1" smtClean="0"/>
              <a:t>n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	}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Para ejecutar este instrucción </a:t>
            </a:r>
            <a:r>
              <a:rPr lang="es-ES_tradnl" b="1" dirty="0" err="1" smtClean="0"/>
              <a:t>choose</a:t>
            </a:r>
            <a:r>
              <a:rPr lang="es-ES_tradnl" dirty="0" smtClean="0"/>
              <a:t> simplemente se elige una de las n instrucciones dentro de los paréntesis.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7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instrucción </a:t>
            </a:r>
            <a:r>
              <a:rPr lang="es-ES_tradnl" b="1" dirty="0" err="1" smtClean="0"/>
              <a:t>choose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Al elegir una instrucción </a:t>
            </a:r>
            <a:r>
              <a:rPr lang="es-ES_tradnl" b="1" dirty="0" smtClean="0"/>
              <a:t>no</a:t>
            </a:r>
            <a:r>
              <a:rPr lang="es-ES_tradnl" dirty="0" smtClean="0"/>
              <a:t> se comienza una ejecución en paralelo</a:t>
            </a:r>
          </a:p>
          <a:p>
            <a:pPr lvl="1"/>
            <a:r>
              <a:rPr lang="es-ES_tradnl" dirty="0" smtClean="0"/>
              <a:t>Si se elige </a:t>
            </a:r>
            <a:r>
              <a:rPr lang="es-ES_tradnl" dirty="0" err="1" smtClean="0"/>
              <a:t>instrucción</a:t>
            </a:r>
            <a:r>
              <a:rPr lang="es-ES_tradnl" baseline="-25000" dirty="0" err="1" smtClean="0"/>
              <a:t>i</a:t>
            </a:r>
            <a:r>
              <a:rPr lang="es-ES_tradnl" dirty="0" smtClean="0"/>
              <a:t>, entonces las otras n - 1 instrucciones son descartadas</a:t>
            </a:r>
          </a:p>
          <a:p>
            <a:endParaRPr lang="es-ES_tradnl" dirty="0" smtClean="0"/>
          </a:p>
          <a:p>
            <a:r>
              <a:rPr lang="es-ES_tradnl" dirty="0" smtClean="0"/>
              <a:t>Al ejecutar el programa dos veces podemos obtener resultados distintos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2168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Una definición de la clase NP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Un problema de decisión L está en NP si y sólo si existe un programa P en Java extendido con la instrucción </a:t>
            </a:r>
            <a:r>
              <a:rPr lang="es-ES_tradnl" b="1" dirty="0" err="1" smtClean="0"/>
              <a:t>choose</a:t>
            </a:r>
            <a:r>
              <a:rPr lang="es-ES_tradnl" b="1" dirty="0" smtClean="0"/>
              <a:t> </a:t>
            </a:r>
            <a:r>
              <a:rPr lang="es-ES_tradnl" dirty="0" smtClean="0"/>
              <a:t>tal que:</a:t>
            </a:r>
          </a:p>
          <a:p>
            <a:endParaRPr lang="es-ES_tradnl" sz="1500" dirty="0" smtClean="0"/>
          </a:p>
          <a:p>
            <a:r>
              <a:rPr lang="es-ES_tradnl" dirty="0" smtClean="0"/>
              <a:t>P funciona en </a:t>
            </a:r>
            <a:r>
              <a:rPr lang="es-ES_tradnl" b="1" dirty="0" smtClean="0"/>
              <a:t>tiempo </a:t>
            </a:r>
            <a:r>
              <a:rPr lang="es-ES_tradnl" b="1" dirty="0" err="1" smtClean="0"/>
              <a:t>polinomial</a:t>
            </a:r>
            <a:r>
              <a:rPr lang="es-ES_tradnl" b="1" dirty="0" smtClean="0"/>
              <a:t> </a:t>
            </a:r>
            <a:r>
              <a:rPr lang="es-ES_tradnl" dirty="0" smtClean="0"/>
              <a:t>(cada posible ejecución funciona en tiempo </a:t>
            </a:r>
            <a:r>
              <a:rPr lang="es-ES_tradnl" dirty="0" err="1" smtClean="0"/>
              <a:t>polinomial</a:t>
            </a:r>
            <a:r>
              <a:rPr lang="es-ES_tradnl" dirty="0" smtClean="0"/>
              <a:t>)</a:t>
            </a:r>
          </a:p>
          <a:p>
            <a:endParaRPr lang="es-ES_tradnl" sz="1500" dirty="0" smtClean="0"/>
          </a:p>
          <a:p>
            <a:r>
              <a:rPr lang="es-ES_tradnl" dirty="0" smtClean="0"/>
              <a:t>Si el input de P es </a:t>
            </a:r>
            <a:r>
              <a:rPr lang="es-ES_tradnl" b="1" dirty="0" smtClean="0"/>
              <a:t>u que está en L</a:t>
            </a:r>
            <a:r>
              <a:rPr lang="es-ES_tradnl" dirty="0" smtClean="0"/>
              <a:t>, entonces existe una ejecución del programa que retorna </a:t>
            </a:r>
            <a:r>
              <a:rPr lang="es-ES_tradnl" b="1" dirty="0" smtClean="0"/>
              <a:t>yes</a:t>
            </a:r>
          </a:p>
          <a:p>
            <a:endParaRPr lang="es-ES_tradnl" sz="1400" dirty="0" smtClean="0"/>
          </a:p>
          <a:p>
            <a:r>
              <a:rPr lang="es-ES_tradnl" dirty="0" smtClean="0"/>
              <a:t>Si el input de P es </a:t>
            </a:r>
            <a:r>
              <a:rPr lang="es-ES_tradnl" b="1" dirty="0">
                <a:solidFill>
                  <a:srgbClr val="000000"/>
                </a:solidFill>
              </a:rPr>
              <a:t>v</a:t>
            </a:r>
            <a:r>
              <a:rPr lang="es-ES_tradnl" b="1" dirty="0" smtClean="0">
                <a:solidFill>
                  <a:srgbClr val="000000"/>
                </a:solidFill>
              </a:rPr>
              <a:t> que no está en L</a:t>
            </a:r>
            <a:r>
              <a:rPr lang="es-ES_tradnl" dirty="0" smtClean="0"/>
              <a:t>, entonces todas las ejecuciones del programa retornan </a:t>
            </a:r>
            <a:r>
              <a:rPr lang="es-ES_tradnl" b="1" dirty="0" smtClean="0"/>
              <a:t>no</a:t>
            </a:r>
          </a:p>
          <a:p>
            <a:pPr marL="0" indent="0">
              <a:buNone/>
            </a:pPr>
            <a:r>
              <a:rPr lang="es-ES_tradnl" b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xplosion 1 15"/>
          <p:cNvSpPr/>
          <p:nvPr/>
        </p:nvSpPr>
        <p:spPr>
          <a:xfrm>
            <a:off x="3083880" y="2386177"/>
            <a:ext cx="5370563" cy="2897021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IIC2213 para una definición formal de NP en términos de </a:t>
            </a:r>
            <a:r>
              <a:rPr lang="es-ES_tradnl" b="1" dirty="0" err="1" smtClean="0"/>
              <a:t>MTs</a:t>
            </a:r>
            <a:r>
              <a:rPr lang="es-ES_tradnl" b="1" dirty="0" smtClean="0"/>
              <a:t> (no deterministas)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71102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clase NP: Un ejemplo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Sea MAPA el problema de verificar si un mapa dado puede ser pintado con a lo más 3 colores de manera tal que países con frontera común son pintados con colores distintos.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n 3" descr="372px-Southamerica-political-es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95" y="1600200"/>
            <a:ext cx="3128011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1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El problema MAPA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 smtClean="0"/>
              <a:t>Input:</a:t>
            </a:r>
            <a:r>
              <a:rPr lang="es-ES_tradnl" dirty="0" smtClean="0"/>
              <a:t> Matriz mapa[n][n] que representa un mapa con n países (numerados de 0 a n – 1)</a:t>
            </a:r>
          </a:p>
          <a:p>
            <a:r>
              <a:rPr lang="es-ES_tradnl" dirty="0" smtClean="0"/>
              <a:t>mapa[i][j] es 1 si i y j son países distintos con frontera común</a:t>
            </a:r>
          </a:p>
          <a:p>
            <a:r>
              <a:rPr lang="es-ES_tradnl" dirty="0" smtClean="0"/>
              <a:t>mapa[i][j] es 0 en caso contrario 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b="1" dirty="0" smtClean="0"/>
              <a:t>Output: yes</a:t>
            </a:r>
            <a:r>
              <a:rPr lang="es-ES_tradnl" dirty="0" smtClean="0"/>
              <a:t> (existe una 3 coloración del mapa) o </a:t>
            </a:r>
            <a:r>
              <a:rPr lang="es-ES_tradnl" b="1" dirty="0" smtClean="0"/>
              <a:t>no</a:t>
            </a:r>
            <a:r>
              <a:rPr lang="es-ES_tradnl" dirty="0" smtClean="0"/>
              <a:t> (en caso contrario)</a:t>
            </a: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5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MAPA está en NP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b="1" dirty="0" err="1" smtClean="0"/>
              <a:t>for</a:t>
            </a:r>
            <a:r>
              <a:rPr lang="es-ES_tradnl" dirty="0" smtClean="0"/>
              <a:t> i = 0 </a:t>
            </a:r>
            <a:r>
              <a:rPr lang="es-ES_tradnl" b="1" dirty="0" err="1" smtClean="0"/>
              <a:t>to</a:t>
            </a:r>
            <a:r>
              <a:rPr lang="es-ES_tradnl" dirty="0" smtClean="0"/>
              <a:t> n – 1</a:t>
            </a:r>
          </a:p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rgbClr val="FF0000"/>
                </a:solidFill>
              </a:rPr>
              <a:t>choose</a:t>
            </a:r>
            <a:endParaRPr lang="es-ES_tradn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	color[i] = “rojo”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	color[i] = “verde”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	color[i] = “azul”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s-ES_tradnl" b="1" dirty="0" err="1" smtClean="0"/>
              <a:t>for</a:t>
            </a:r>
            <a:r>
              <a:rPr lang="es-ES_tradnl" dirty="0" smtClean="0"/>
              <a:t> i = 0 </a:t>
            </a:r>
            <a:r>
              <a:rPr lang="es-ES_tradnl" b="1" dirty="0" err="1" smtClean="0"/>
              <a:t>to</a:t>
            </a:r>
            <a:r>
              <a:rPr lang="es-ES_tradnl" dirty="0" smtClean="0"/>
              <a:t> n -1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b="1" dirty="0" err="1" smtClean="0"/>
              <a:t>fo</a:t>
            </a:r>
            <a:r>
              <a:rPr lang="es-ES_tradnl" dirty="0" err="1" smtClean="0"/>
              <a:t>r</a:t>
            </a:r>
            <a:r>
              <a:rPr lang="es-ES_tradnl" dirty="0" smtClean="0"/>
              <a:t> j = 0 </a:t>
            </a:r>
            <a:r>
              <a:rPr lang="es-ES_tradnl" b="1" dirty="0" err="1" smtClean="0"/>
              <a:t>to</a:t>
            </a:r>
            <a:r>
              <a:rPr lang="es-ES_tradnl" dirty="0" smtClean="0"/>
              <a:t> n – 1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b="1" dirty="0" err="1" smtClean="0"/>
              <a:t>if</a:t>
            </a:r>
            <a:r>
              <a:rPr lang="es-ES_tradnl" dirty="0"/>
              <a:t> </a:t>
            </a:r>
            <a:r>
              <a:rPr lang="es-ES_tradnl" dirty="0" smtClean="0"/>
              <a:t> mapa[i][j] == 1 </a:t>
            </a:r>
            <a:r>
              <a:rPr lang="es-ES_tradnl" b="1" dirty="0" smtClean="0"/>
              <a:t>and</a:t>
            </a:r>
            <a:r>
              <a:rPr lang="es-ES_tradnl" dirty="0" smtClean="0"/>
              <a:t> color[i] == color[j]</a:t>
            </a:r>
          </a:p>
          <a:p>
            <a:pPr marL="0" indent="0">
              <a:buNone/>
            </a:pPr>
            <a:r>
              <a:rPr lang="es-ES_tradnl" dirty="0" smtClean="0"/>
              <a:t>			</a:t>
            </a:r>
            <a:r>
              <a:rPr lang="es-ES_tradnl" b="1" dirty="0" err="1" smtClean="0"/>
              <a:t>then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no</a:t>
            </a:r>
          </a:p>
          <a:p>
            <a:pPr marL="0" indent="0">
              <a:buNone/>
            </a:pPr>
            <a:r>
              <a:rPr lang="es-ES_tradnl" b="1" dirty="0" err="1" smtClean="0"/>
              <a:t>return</a:t>
            </a:r>
            <a:r>
              <a:rPr lang="es-ES_tradnl" b="1" dirty="0" smtClean="0"/>
              <a:t> yes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6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noción de NP-completitud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Un problema L</a:t>
            </a:r>
            <a:r>
              <a:rPr lang="es-ES_tradnl" baseline="-25000" dirty="0" smtClean="0"/>
              <a:t>1</a:t>
            </a:r>
            <a:r>
              <a:rPr lang="es-ES_tradnl" dirty="0" smtClean="0"/>
              <a:t> se puede reducir en tiempo </a:t>
            </a:r>
            <a:r>
              <a:rPr lang="es-ES_tradnl" dirty="0" err="1" smtClean="0"/>
              <a:t>polinomial</a:t>
            </a:r>
            <a:r>
              <a:rPr lang="es-ES_tradnl" dirty="0" smtClean="0"/>
              <a:t> a un problema L</a:t>
            </a:r>
            <a:r>
              <a:rPr lang="es-ES_tradnl" baseline="-25000" dirty="0" smtClean="0"/>
              <a:t>2</a:t>
            </a:r>
            <a:r>
              <a:rPr lang="es-ES_tradnl" dirty="0" smtClean="0"/>
              <a:t> (L</a:t>
            </a:r>
            <a:r>
              <a:rPr lang="es-ES_tradnl" baseline="-25000" dirty="0" smtClean="0"/>
              <a:t>1 </a:t>
            </a:r>
            <a:r>
              <a:rPr lang="es-ES_tradnl" dirty="0" smtClean="0"/>
              <a:t>≤</a:t>
            </a:r>
            <a:r>
              <a:rPr lang="es-ES_tradnl" baseline="-25000" dirty="0" smtClean="0"/>
              <a:t> </a:t>
            </a:r>
            <a:r>
              <a:rPr lang="es-ES_tradnl" dirty="0" smtClean="0"/>
              <a:t>L</a:t>
            </a:r>
            <a:r>
              <a:rPr lang="es-ES_tradnl" baseline="-25000" dirty="0" smtClean="0"/>
              <a:t>2</a:t>
            </a:r>
            <a:r>
              <a:rPr lang="es-ES_tradnl" dirty="0" smtClean="0"/>
              <a:t>) si existe un programa P</a:t>
            </a:r>
            <a:r>
              <a:rPr lang="es-ES_tradnl" baseline="-25000" dirty="0" smtClean="0"/>
              <a:t>1</a:t>
            </a:r>
            <a:r>
              <a:rPr lang="es-ES_tradnl" dirty="0"/>
              <a:t> </a:t>
            </a:r>
            <a:r>
              <a:rPr lang="es-ES_tradnl" dirty="0" smtClean="0"/>
              <a:t>en Java que resuelve L</a:t>
            </a:r>
            <a:r>
              <a:rPr lang="es-ES_tradnl" baseline="-25000" dirty="0" smtClean="0"/>
              <a:t>1</a:t>
            </a:r>
            <a:r>
              <a:rPr lang="es-ES_tradnl" dirty="0" smtClean="0"/>
              <a:t> tal que:</a:t>
            </a:r>
          </a:p>
          <a:p>
            <a:endParaRPr lang="es-ES_tradnl" sz="1800" dirty="0" smtClean="0"/>
          </a:p>
          <a:p>
            <a:r>
              <a:rPr lang="es-ES_tradnl" dirty="0" smtClean="0"/>
              <a:t>P</a:t>
            </a:r>
            <a:r>
              <a:rPr lang="es-ES_tradnl" baseline="-25000" dirty="0" smtClean="0"/>
              <a:t>1</a:t>
            </a:r>
            <a:r>
              <a:rPr lang="es-ES_tradnl" dirty="0" smtClean="0"/>
              <a:t> utiliza a L</a:t>
            </a:r>
            <a:r>
              <a:rPr lang="es-ES_tradnl" baseline="-25000" dirty="0" smtClean="0"/>
              <a:t>2</a:t>
            </a:r>
            <a:r>
              <a:rPr lang="es-ES_tradnl" dirty="0" smtClean="0"/>
              <a:t> como subrutina</a:t>
            </a:r>
            <a:endParaRPr lang="es-ES_tradnl" sz="1600" dirty="0"/>
          </a:p>
          <a:p>
            <a:r>
              <a:rPr lang="es-ES_tradnl" dirty="0" smtClean="0"/>
              <a:t>P</a:t>
            </a:r>
            <a:r>
              <a:rPr lang="es-ES_tradnl" baseline="-25000" dirty="0" smtClean="0"/>
              <a:t>1</a:t>
            </a:r>
            <a:r>
              <a:rPr lang="es-ES_tradnl" dirty="0" smtClean="0"/>
              <a:t> funciona en tiempo </a:t>
            </a:r>
            <a:r>
              <a:rPr lang="es-ES_tradnl" dirty="0" err="1" smtClean="0"/>
              <a:t>polinomial</a:t>
            </a:r>
            <a:r>
              <a:rPr lang="es-ES_tradnl" dirty="0" smtClean="0"/>
              <a:t> suponiendo que las llamadas a L</a:t>
            </a:r>
            <a:r>
              <a:rPr lang="es-ES_tradnl" baseline="-25000" dirty="0" smtClean="0"/>
              <a:t>2</a:t>
            </a:r>
            <a:r>
              <a:rPr lang="es-ES_tradnl" dirty="0" smtClean="0"/>
              <a:t> toman una unidad de tiempo (L</a:t>
            </a:r>
            <a:r>
              <a:rPr lang="es-ES_tradnl" baseline="-25000" dirty="0" smtClean="0"/>
              <a:t>2</a:t>
            </a:r>
            <a:r>
              <a:rPr lang="es-ES_tradnl" dirty="0"/>
              <a:t> </a:t>
            </a:r>
            <a:r>
              <a:rPr lang="es-ES_tradnl" dirty="0" smtClean="0"/>
              <a:t>es un oráculo)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Oval Callout 12"/>
          <p:cNvSpPr/>
          <p:nvPr/>
        </p:nvSpPr>
        <p:spPr>
          <a:xfrm>
            <a:off x="3769023" y="1066800"/>
            <a:ext cx="5057477" cy="2402412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reducción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llamada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Turing reduction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no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defición</a:t>
            </a:r>
            <a:r>
              <a:rPr lang="en-US" dirty="0" smtClean="0">
                <a:solidFill>
                  <a:schemeClr val="tx1"/>
                </a:solidFill>
              </a:rPr>
              <a:t> usual de la </a:t>
            </a:r>
            <a:r>
              <a:rPr lang="en-US" dirty="0" err="1" smtClean="0">
                <a:solidFill>
                  <a:schemeClr val="tx1"/>
                </a:solidFill>
              </a:rPr>
              <a:t>noción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reducción</a:t>
            </a:r>
            <a:r>
              <a:rPr lang="en-US" dirty="0" smtClean="0">
                <a:solidFill>
                  <a:schemeClr val="tx1"/>
                </a:solidFill>
              </a:rPr>
              <a:t>, la </a:t>
            </a:r>
            <a:r>
              <a:rPr lang="en-US" dirty="0" err="1" smtClean="0">
                <a:solidFill>
                  <a:schemeClr val="tx1"/>
                </a:solidFill>
              </a:rPr>
              <a:t>cual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llamada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many-to-one reduction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suficiente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presentación</a:t>
            </a:r>
            <a:endParaRPr lang="en-US" dirty="0"/>
          </a:p>
        </p:txBody>
      </p:sp>
      <p:sp>
        <p:nvSpPr>
          <p:cNvPr id="4" name="Explosion 1 15"/>
          <p:cNvSpPr/>
          <p:nvPr/>
        </p:nvSpPr>
        <p:spPr>
          <a:xfrm>
            <a:off x="660400" y="2711182"/>
            <a:ext cx="5370563" cy="311626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IIC2213 para una definición precisa de la noción de reducción     (</a:t>
            </a:r>
            <a:r>
              <a:rPr lang="es-ES_tradnl" b="1" dirty="0" err="1" smtClean="0"/>
              <a:t>many-to-one</a:t>
            </a:r>
            <a:r>
              <a:rPr lang="es-ES_tradnl" b="1" dirty="0" smtClean="0"/>
              <a:t>)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252895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noción de NP-completitud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Vale decir, si L puede ser resuelto en tiempo </a:t>
            </a:r>
            <a:r>
              <a:rPr lang="es-ES_tradnl" dirty="0" err="1" smtClean="0"/>
              <a:t>polinomial</a:t>
            </a:r>
            <a:r>
              <a:rPr lang="es-ES_tradnl" dirty="0" smtClean="0"/>
              <a:t>, entonces cada problema en NP puede ser resuelto en tiempo </a:t>
            </a:r>
            <a:r>
              <a:rPr lang="es-ES_tradnl" dirty="0" err="1" smtClean="0"/>
              <a:t>polinomial</a:t>
            </a:r>
            <a:endParaRPr lang="es-ES_tradnl" dirty="0" smtClean="0"/>
          </a:p>
        </p:txBody>
      </p:sp>
      <p:sp>
        <p:nvSpPr>
          <p:cNvPr id="5" name="Rectángulo redondeado 4"/>
          <p:cNvSpPr/>
          <p:nvPr/>
        </p:nvSpPr>
        <p:spPr>
          <a:xfrm>
            <a:off x="457200" y="2095500"/>
            <a:ext cx="8229600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 problema L en NP se dice NP-completo si para cada problema L’ en NP se tiene que L’ ≤ 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11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¿Es PTIME = NP?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Este es un problema fundamental que aún está abierto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_tradnl" dirty="0" smtClean="0"/>
              <a:t>Se conjetura que PTIME ≠ NP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_tradnl" dirty="0" smtClean="0"/>
              <a:t>Si </a:t>
            </a:r>
            <a:r>
              <a:rPr lang="es-ES_tradnl" dirty="0"/>
              <a:t>PTIME ≠ </a:t>
            </a:r>
            <a:r>
              <a:rPr lang="es-ES_tradnl" dirty="0" smtClean="0"/>
              <a:t>NP, entonces cada problema L que es NP-completo no puede estar en PTIME</a:t>
            </a:r>
          </a:p>
          <a:p>
            <a:pPr lvl="1"/>
            <a:r>
              <a:rPr lang="es-ES_tradnl" dirty="0" smtClean="0"/>
              <a:t>Esto demuestra que L es difícil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4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problema a resolver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5884082" y="19617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375884"/>
              </p:ext>
            </p:extLst>
          </p:nvPr>
        </p:nvGraphicFramePr>
        <p:xfrm>
          <a:off x="805597" y="210022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0217" y="1638555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51395" y="2841900"/>
            <a:ext cx="31018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446484"/>
              </p:ext>
            </p:extLst>
          </p:nvPr>
        </p:nvGraphicFramePr>
        <p:xfrm>
          <a:off x="6891975" y="2471060"/>
          <a:ext cx="1285646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5646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7205" y="3693373"/>
            <a:ext cx="6080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/>
              <a:t>π</a:t>
            </a:r>
            <a:r>
              <a:rPr lang="es-ES_tradnl" sz="2000" baseline="-25000" dirty="0" smtClean="0"/>
              <a:t>nombre</a:t>
            </a:r>
            <a:r>
              <a:rPr lang="es-ES_tradnl" sz="2000" dirty="0" smtClean="0"/>
              <a:t>(</a:t>
            </a:r>
            <a:r>
              <a:rPr lang="es-ES_tradnl" sz="2000" dirty="0" err="1" smtClean="0"/>
              <a:t>σ</a:t>
            </a:r>
            <a:r>
              <a:rPr lang="es-ES_tradnl" sz="2000" baseline="-25000" dirty="0" err="1" smtClean="0"/>
              <a:t>nombre≠aux</a:t>
            </a:r>
            <a:r>
              <a:rPr lang="es-ES_tradnl" sz="2000" dirty="0" smtClean="0"/>
              <a:t>(EMPLEADO     </a:t>
            </a:r>
            <a:r>
              <a:rPr lang="el-GR" sz="2000" dirty="0" smtClean="0"/>
              <a:t>δ</a:t>
            </a:r>
            <a:r>
              <a:rPr lang="es-ES_tradnl" sz="2000" baseline="-25000" dirty="0" err="1" smtClean="0"/>
              <a:t>nombre</a:t>
            </a:r>
            <a:r>
              <a:rPr lang="es-ES_tradnl" sz="2000" baseline="-250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2000" baseline="-25000" dirty="0" err="1" smtClean="0">
                <a:sym typeface="Wingdings"/>
              </a:rPr>
              <a:t>aux</a:t>
            </a:r>
            <a:r>
              <a:rPr lang="es-ES_tradnl" sz="2000" dirty="0" smtClean="0">
                <a:sym typeface="Wingdings"/>
              </a:rPr>
              <a:t>(</a:t>
            </a:r>
            <a:r>
              <a:rPr lang="es-ES_tradnl" sz="2000" dirty="0" smtClean="0"/>
              <a:t>EMPLEADO)))</a:t>
            </a:r>
            <a:endParaRPr lang="es-ES_tradnl" sz="2000" dirty="0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5232928" y="3873006"/>
            <a:ext cx="108000" cy="108000"/>
          </a:xfrm>
          <a:prstGeom prst="triangle">
            <a:avLst>
              <a:gd name="adj" fmla="val 50001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Isosceles Triangle 21"/>
          <p:cNvSpPr/>
          <p:nvPr/>
        </p:nvSpPr>
        <p:spPr>
          <a:xfrm rot="16200000" flipH="1">
            <a:off x="5340928" y="3873007"/>
            <a:ext cx="108001" cy="108000"/>
          </a:xfrm>
          <a:prstGeom prst="triangle">
            <a:avLst>
              <a:gd name="adj" fmla="val 50001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2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230952"/>
              </p:ext>
            </p:extLst>
          </p:nvPr>
        </p:nvGraphicFramePr>
        <p:xfrm>
          <a:off x="805597" y="4340956"/>
          <a:ext cx="371260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535"/>
                <a:gridCol w="1237535"/>
                <a:gridCol w="1237535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aux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González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González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577026"/>
              </p:ext>
            </p:extLst>
          </p:nvPr>
        </p:nvGraphicFramePr>
        <p:xfrm>
          <a:off x="5600399" y="4340956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aux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575461"/>
              </p:ext>
            </p:extLst>
          </p:nvPr>
        </p:nvGraphicFramePr>
        <p:xfrm>
          <a:off x="805597" y="4340956"/>
          <a:ext cx="37126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535"/>
                <a:gridCol w="1237535"/>
                <a:gridCol w="1237535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aux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González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97205" y="3693373"/>
            <a:ext cx="6080416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48929" y="3693373"/>
            <a:ext cx="2728692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49700" y="3693373"/>
            <a:ext cx="4227921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8199" y="3693373"/>
            <a:ext cx="5279422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3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662965"/>
              </p:ext>
            </p:extLst>
          </p:nvPr>
        </p:nvGraphicFramePr>
        <p:xfrm>
          <a:off x="805597" y="4340956"/>
          <a:ext cx="12375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535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14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22" grpId="0" animBg="1"/>
      <p:bldP spid="6" grpId="0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MAPA es NP-completo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84938" y="3059717"/>
            <a:ext cx="4574126" cy="249747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923128" y="3876685"/>
            <a:ext cx="3297746" cy="14346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53282" y="1770810"/>
            <a:ext cx="103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3150" y="4091525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2217" y="3282110"/>
            <a:ext cx="45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Callout 12"/>
          <p:cNvSpPr/>
          <p:nvPr/>
        </p:nvSpPr>
        <p:spPr>
          <a:xfrm>
            <a:off x="5989710" y="2293865"/>
            <a:ext cx="2145107" cy="1213488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¿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FO-DEF NP-</a:t>
            </a:r>
            <a:r>
              <a:rPr lang="en-US" dirty="0" err="1" smtClean="0">
                <a:solidFill>
                  <a:schemeClr val="tx1"/>
                </a:solidFill>
              </a:rPr>
              <a:t>completo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/>
          </a:p>
        </p:txBody>
      </p:sp>
      <p:sp>
        <p:nvSpPr>
          <p:cNvPr id="12" name="TextBox 5"/>
          <p:cNvSpPr txBox="1"/>
          <p:nvPr/>
        </p:nvSpPr>
        <p:spPr>
          <a:xfrm>
            <a:off x="2923128" y="3507353"/>
            <a:ext cx="789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MAPA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5382820" y="3507353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¿</a:t>
            </a:r>
            <a:r>
              <a:rPr lang="en-US" b="1" dirty="0" smtClean="0">
                <a:solidFill>
                  <a:schemeClr val="bg1"/>
                </a:solidFill>
              </a:rPr>
              <a:t>FO-DEF?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1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¿Es FO-DEF NP-completo?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r>
              <a:rPr lang="es-ES_tradnl" sz="3100" dirty="0" smtClean="0"/>
              <a:t>No es claro si FO-DEF es NP-completo</a:t>
            </a:r>
          </a:p>
          <a:p>
            <a:pPr lvl="1"/>
            <a:r>
              <a:rPr lang="es-ES_tradnl" dirty="0" smtClean="0"/>
              <a:t>De hecho, no es claro si está en NP (piense en cómo construir un programa para FO-DEF en Java extendido con </a:t>
            </a:r>
            <a:r>
              <a:rPr lang="es-ES_tradnl" b="1" dirty="0" err="1" smtClean="0"/>
              <a:t>choose</a:t>
            </a:r>
            <a:r>
              <a:rPr lang="es-ES_tradnl" dirty="0"/>
              <a:t>)</a:t>
            </a:r>
            <a:endParaRPr lang="es-ES_tradnl" dirty="0" smtClean="0"/>
          </a:p>
          <a:p>
            <a:endParaRPr lang="es-ES_tradnl" sz="2000" dirty="0"/>
          </a:p>
          <a:p>
            <a:r>
              <a:rPr lang="es-ES_tradnl" sz="3100" dirty="0"/>
              <a:t>H</a:t>
            </a:r>
            <a:r>
              <a:rPr lang="es-ES_tradnl" sz="3100" dirty="0" smtClean="0"/>
              <a:t>ay una razón para esto, la cual puede ser explicada a partir del complemento de FO</a:t>
            </a:r>
            <a:r>
              <a:rPr lang="es-ES_tradnl" sz="3100" dirty="0"/>
              <a:t>-DEF: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ounded Rectangle 5"/>
          <p:cNvSpPr/>
          <p:nvPr/>
        </p:nvSpPr>
        <p:spPr>
          <a:xfrm>
            <a:off x="457200" y="5019642"/>
            <a:ext cx="8229600" cy="1096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FO-DEF = { (D,R) | no existe una consulta Q en algebra relacional tal que Q(D) = R }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73100" y="5126550"/>
            <a:ext cx="1297500" cy="36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75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FO-DEF está en NP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672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/*La entrada es (D,R), y  </a:t>
            </a:r>
            <a:r>
              <a:rPr lang="es-ES_tradnl" dirty="0"/>
              <a:t>s</a:t>
            </a:r>
            <a:r>
              <a:rPr lang="es-ES_tradnl" dirty="0" smtClean="0"/>
              <a:t>uponemos que </a:t>
            </a:r>
            <a:r>
              <a:rPr lang="es-ES_tradnl" dirty="0" err="1" smtClean="0"/>
              <a:t>dom</a:t>
            </a:r>
            <a:r>
              <a:rPr lang="es-ES_tradnl" dirty="0" smtClean="0"/>
              <a:t>(D) = {0, .., n-1} */</a:t>
            </a:r>
          </a:p>
          <a:p>
            <a:pPr marL="0" indent="0">
              <a:buNone/>
            </a:pPr>
            <a:r>
              <a:rPr lang="es-ES_tradnl" b="1" dirty="0" err="1" smtClean="0"/>
              <a:t>if</a:t>
            </a:r>
            <a:r>
              <a:rPr lang="es-ES_tradnl" b="1" dirty="0" smtClean="0"/>
              <a:t> </a:t>
            </a:r>
            <a:r>
              <a:rPr lang="es-ES_tradnl" dirty="0" smtClean="0"/>
              <a:t>existe una constante en R que no es mencionada en D</a:t>
            </a:r>
          </a:p>
          <a:p>
            <a:pPr marL="0" indent="0">
              <a:buNone/>
            </a:pPr>
            <a:r>
              <a:rPr lang="es-ES_tradnl" b="1" dirty="0"/>
              <a:t>	</a:t>
            </a:r>
            <a:r>
              <a:rPr lang="es-ES_tradnl" b="1" dirty="0" err="1" smtClean="0"/>
              <a:t>then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yes</a:t>
            </a:r>
          </a:p>
          <a:p>
            <a:pPr marL="0" indent="0">
              <a:buNone/>
            </a:pPr>
            <a:r>
              <a:rPr lang="es-ES_tradnl" b="1" dirty="0" err="1" smtClean="0"/>
              <a:t>for</a:t>
            </a:r>
            <a:r>
              <a:rPr lang="es-ES_tradnl" dirty="0" smtClean="0"/>
              <a:t> i = 0 </a:t>
            </a:r>
            <a:r>
              <a:rPr lang="es-ES_tradnl" b="1" dirty="0" err="1" smtClean="0"/>
              <a:t>to</a:t>
            </a:r>
            <a:r>
              <a:rPr lang="es-ES_tradnl" dirty="0" smtClean="0"/>
              <a:t> n – 1 {</a:t>
            </a:r>
          </a:p>
          <a:p>
            <a:pPr marL="0" indent="0">
              <a:buNone/>
            </a:pPr>
            <a:r>
              <a:rPr lang="es-ES_tradnl" dirty="0"/>
              <a:t>	g</a:t>
            </a:r>
            <a:r>
              <a:rPr lang="es-ES_tradnl" dirty="0" smtClean="0"/>
              <a:t>[i] = 0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b="1" dirty="0" err="1" smtClean="0"/>
              <a:t>for</a:t>
            </a:r>
            <a:r>
              <a:rPr lang="es-ES_tradnl" dirty="0" smtClean="0"/>
              <a:t> j = 1 </a:t>
            </a:r>
            <a:r>
              <a:rPr lang="es-ES_tradnl" b="1" dirty="0" err="1" smtClean="0"/>
              <a:t>to</a:t>
            </a:r>
            <a:r>
              <a:rPr lang="es-ES_tradnl" dirty="0" smtClean="0"/>
              <a:t> n – 1  </a:t>
            </a:r>
          </a:p>
          <a:p>
            <a:pPr marL="0" indent="0">
              <a:buNone/>
            </a:pPr>
            <a:r>
              <a:rPr lang="es-ES_tradnl" dirty="0" smtClean="0"/>
              <a:t>		</a:t>
            </a:r>
            <a:r>
              <a:rPr lang="es-ES_tradnl" b="1" dirty="0" err="1" smtClean="0">
                <a:solidFill>
                  <a:srgbClr val="FF0000"/>
                </a:solidFill>
              </a:rPr>
              <a:t>choose</a:t>
            </a:r>
            <a:r>
              <a:rPr lang="es-ES_tradnl" b="1" dirty="0" smtClean="0">
                <a:solidFill>
                  <a:srgbClr val="FF0000"/>
                </a:solidFill>
              </a:rPr>
              <a:t>  </a:t>
            </a:r>
            <a:r>
              <a:rPr lang="es-ES_tradnl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		</a:t>
            </a:r>
            <a:r>
              <a:rPr lang="es-ES_tradnl" dirty="0">
                <a:solidFill>
                  <a:srgbClr val="FF0000"/>
                </a:solidFill>
              </a:rPr>
              <a:t>g</a:t>
            </a:r>
            <a:r>
              <a:rPr lang="es-ES_tradnl" dirty="0" smtClean="0">
                <a:solidFill>
                  <a:srgbClr val="FF0000"/>
                </a:solidFill>
              </a:rPr>
              <a:t>[i] = j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		true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FF0000"/>
                </a:solidFill>
              </a:rPr>
              <a:t>	</a:t>
            </a:r>
            <a:r>
              <a:rPr lang="es-ES_tradnl" dirty="0" smtClean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</a:rPr>
              <a:t>}</a:t>
            </a:r>
            <a:endParaRPr lang="es-ES_tradnl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_tradnl" b="1" dirty="0" err="1" smtClean="0"/>
              <a:t>if</a:t>
            </a:r>
            <a:r>
              <a:rPr lang="es-ES_tradnl" dirty="0" smtClean="0"/>
              <a:t>  g es un </a:t>
            </a:r>
            <a:r>
              <a:rPr lang="es-ES_tradnl" dirty="0" err="1" smtClean="0"/>
              <a:t>automorfismo</a:t>
            </a:r>
            <a:r>
              <a:rPr lang="es-ES_tradnl" dirty="0" smtClean="0"/>
              <a:t> de D y no de R</a:t>
            </a:r>
          </a:p>
          <a:p>
            <a:pPr marL="0" indent="0">
              <a:buNone/>
            </a:pPr>
            <a:r>
              <a:rPr lang="es-ES_tradnl" dirty="0" smtClean="0"/>
              <a:t>	</a:t>
            </a:r>
            <a:r>
              <a:rPr lang="es-ES_tradnl" b="1" dirty="0" err="1" smtClean="0"/>
              <a:t>then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yes</a:t>
            </a:r>
          </a:p>
          <a:p>
            <a:pPr marL="0" indent="0">
              <a:buNone/>
            </a:pPr>
            <a:r>
              <a:rPr lang="es-ES_tradnl" b="1" dirty="0" err="1" smtClean="0"/>
              <a:t>else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return</a:t>
            </a:r>
            <a:r>
              <a:rPr lang="es-ES_tradnl" b="1" dirty="0" smtClean="0"/>
              <a:t> no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2463800" y="609600"/>
            <a:ext cx="16764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1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clase de complejidad </a:t>
            </a:r>
            <a:r>
              <a:rPr lang="es-ES_tradnl" dirty="0" err="1" smtClean="0"/>
              <a:t>coNP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Considere la siguiente clase de complejidad: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donde L es el complemento del lenguaje L (vale decir, x está en L si y sólo si x no está en L)</a:t>
            </a: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Demostramos que FO-DEF está en </a:t>
            </a:r>
            <a:r>
              <a:rPr lang="es-ES_tradnl" dirty="0" err="1" smtClean="0"/>
              <a:t>coNP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87550" y="2277498"/>
            <a:ext cx="5168900" cy="702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coNP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{ </a:t>
            </a:r>
            <a:r>
              <a:rPr lang="es-ES_tradnl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| L está en NP}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75101" y="2417195"/>
            <a:ext cx="143999" cy="4571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5" name="Conector recto 9"/>
          <p:cNvCxnSpPr/>
          <p:nvPr/>
        </p:nvCxnSpPr>
        <p:spPr>
          <a:xfrm flipH="1">
            <a:off x="1708152" y="3298572"/>
            <a:ext cx="15028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9"/>
          <p:cNvCxnSpPr/>
          <p:nvPr/>
        </p:nvCxnSpPr>
        <p:spPr>
          <a:xfrm flipH="1">
            <a:off x="3126319" y="3789638"/>
            <a:ext cx="1502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99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¿Es NP = </a:t>
            </a:r>
            <a:r>
              <a:rPr lang="es-ES_tradnl" dirty="0" err="1" smtClean="0"/>
              <a:t>coNP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r>
              <a:rPr lang="es-ES_tradnl" dirty="0" smtClean="0"/>
              <a:t>Esto </a:t>
            </a:r>
            <a:r>
              <a:rPr lang="es-ES_tradnl" dirty="0"/>
              <a:t>es cierto para PTIME: </a:t>
            </a:r>
            <a:r>
              <a:rPr lang="es-ES_tradnl" dirty="0" smtClean="0"/>
              <a:t>si </a:t>
            </a:r>
            <a:r>
              <a:rPr lang="es-ES_tradnl" dirty="0"/>
              <a:t>L está en PTIME, entonces L está en PTIME</a:t>
            </a:r>
          </a:p>
          <a:p>
            <a:endParaRPr lang="es-ES_tradnl" dirty="0" smtClean="0"/>
          </a:p>
          <a:p>
            <a:r>
              <a:rPr lang="es-ES_tradnl" dirty="0"/>
              <a:t>E</a:t>
            </a:r>
            <a:r>
              <a:rPr lang="es-ES_tradnl" dirty="0" smtClean="0"/>
              <a:t>s </a:t>
            </a:r>
            <a:r>
              <a:rPr lang="es-ES_tradnl" dirty="0"/>
              <a:t>un </a:t>
            </a:r>
            <a:r>
              <a:rPr lang="es-ES_tradnl" dirty="0" smtClean="0"/>
              <a:t>problema abierto y fundamental si      NP = </a:t>
            </a:r>
            <a:r>
              <a:rPr lang="es-ES_tradnl" dirty="0" err="1" smtClean="0"/>
              <a:t>coNP</a:t>
            </a:r>
            <a:endParaRPr lang="es-ES_tradnl" dirty="0" smtClean="0"/>
          </a:p>
          <a:p>
            <a:pPr lvl="1"/>
            <a:r>
              <a:rPr lang="es-ES_tradnl" dirty="0" smtClean="0"/>
              <a:t>Se conjetura que </a:t>
            </a:r>
            <a:r>
              <a:rPr lang="es-ES_tradnl" dirty="0"/>
              <a:t>NP </a:t>
            </a:r>
            <a:r>
              <a:rPr lang="es-ES_tradnl" dirty="0" smtClean="0"/>
              <a:t>≠ </a:t>
            </a:r>
            <a:r>
              <a:rPr lang="es-ES_tradnl" dirty="0" err="1" smtClean="0"/>
              <a:t>coNP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Conector recto 9"/>
          <p:cNvCxnSpPr/>
          <p:nvPr/>
        </p:nvCxnSpPr>
        <p:spPr>
          <a:xfrm>
            <a:off x="2501901" y="2032000"/>
            <a:ext cx="14399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59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¿Puede ser </a:t>
            </a:r>
            <a:r>
              <a:rPr lang="es-ES_tradnl" dirty="0"/>
              <a:t>FO-DEF NP-completo?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Si L </a:t>
            </a:r>
            <a:r>
              <a:rPr lang="es-ES_tradnl" dirty="0"/>
              <a:t>es un problema NP-</a:t>
            </a:r>
            <a:r>
              <a:rPr lang="es-ES_tradnl" dirty="0" smtClean="0"/>
              <a:t>completo y L está en </a:t>
            </a:r>
            <a:r>
              <a:rPr lang="es-ES_tradnl" dirty="0" err="1" smtClean="0"/>
              <a:t>coNP</a:t>
            </a:r>
            <a:r>
              <a:rPr lang="es-ES_tradnl" dirty="0" smtClean="0"/>
              <a:t>, entonces NP = </a:t>
            </a:r>
            <a:r>
              <a:rPr lang="es-ES_tradnl" dirty="0" err="1" smtClean="0"/>
              <a:t>coNP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Concluimos entonces que FO-DEF no puede ser NP-completo</a:t>
            </a:r>
          </a:p>
          <a:p>
            <a:pPr lvl="1"/>
            <a:r>
              <a:rPr lang="es-ES_tradnl" dirty="0" smtClean="0"/>
              <a:t>A menos que </a:t>
            </a:r>
            <a:r>
              <a:rPr lang="es-ES_tradnl" dirty="0"/>
              <a:t>NP = </a:t>
            </a:r>
            <a:r>
              <a:rPr lang="es-ES_tradnl" dirty="0" err="1" smtClean="0"/>
              <a:t>coNP</a:t>
            </a:r>
            <a:r>
              <a:rPr lang="es-ES_tradnl" dirty="0" smtClean="0"/>
              <a:t>, lo cual se conjetura falso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¿Cómo podemos demostrar entonces que      FO-DEF es difícil?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8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¿Cómo demostramos que FO-DEF es difícil?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53282" y="1770810"/>
            <a:ext cx="103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64508" y="2778903"/>
            <a:ext cx="2017375" cy="2497480"/>
          </a:xfrm>
          <a:custGeom>
            <a:avLst/>
            <a:gdLst/>
            <a:ahLst/>
            <a:cxnLst/>
            <a:rect l="l" t="t" r="r" b="b"/>
            <a:pathLst>
              <a:path w="2017375" h="2497480">
                <a:moveTo>
                  <a:pt x="1397531" y="0"/>
                </a:moveTo>
                <a:cubicBezTo>
                  <a:pt x="1590490" y="0"/>
                  <a:pt x="1774315" y="34943"/>
                  <a:pt x="1941513" y="98132"/>
                </a:cubicBezTo>
                <a:lnTo>
                  <a:pt x="2017375" y="130786"/>
                </a:lnTo>
                <a:lnTo>
                  <a:pt x="1971527" y="150716"/>
                </a:lnTo>
                <a:cubicBezTo>
                  <a:pt x="1540148" y="362177"/>
                  <a:pt x="1247306" y="774599"/>
                  <a:pt x="1247306" y="1248740"/>
                </a:cubicBezTo>
                <a:cubicBezTo>
                  <a:pt x="1247306" y="1722881"/>
                  <a:pt x="1540148" y="2135303"/>
                  <a:pt x="1971527" y="2346764"/>
                </a:cubicBezTo>
                <a:lnTo>
                  <a:pt x="2017375" y="2366694"/>
                </a:lnTo>
                <a:lnTo>
                  <a:pt x="1941513" y="2399348"/>
                </a:lnTo>
                <a:cubicBezTo>
                  <a:pt x="1774315" y="2462538"/>
                  <a:pt x="1590490" y="2497480"/>
                  <a:pt x="1397531" y="2497480"/>
                </a:cubicBezTo>
                <a:cubicBezTo>
                  <a:pt x="625696" y="2497480"/>
                  <a:pt x="0" y="1938400"/>
                  <a:pt x="0" y="1248740"/>
                </a:cubicBezTo>
                <a:cubicBezTo>
                  <a:pt x="0" y="559080"/>
                  <a:pt x="625696" y="0"/>
                  <a:pt x="1397531" y="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24617" y="3117910"/>
            <a:ext cx="45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Oval 17"/>
          <p:cNvSpPr/>
          <p:nvPr/>
        </p:nvSpPr>
        <p:spPr>
          <a:xfrm>
            <a:off x="4581883" y="2778903"/>
            <a:ext cx="1997613" cy="2497480"/>
          </a:xfrm>
          <a:custGeom>
            <a:avLst/>
            <a:gdLst/>
            <a:ahLst/>
            <a:cxnLst/>
            <a:rect l="l" t="t" r="r" b="b"/>
            <a:pathLst>
              <a:path w="1997613" h="2497480">
                <a:moveTo>
                  <a:pt x="613772" y="0"/>
                </a:moveTo>
                <a:cubicBezTo>
                  <a:pt x="1378046" y="0"/>
                  <a:pt x="1997613" y="559080"/>
                  <a:pt x="1997613" y="1248740"/>
                </a:cubicBezTo>
                <a:cubicBezTo>
                  <a:pt x="1997613" y="1938400"/>
                  <a:pt x="1378046" y="2497480"/>
                  <a:pt x="613772" y="2497480"/>
                </a:cubicBezTo>
                <a:cubicBezTo>
                  <a:pt x="422703" y="2497480"/>
                  <a:pt x="240679" y="2462538"/>
                  <a:pt x="75119" y="2399348"/>
                </a:cubicBezTo>
                <a:lnTo>
                  <a:pt x="0" y="2366694"/>
                </a:lnTo>
                <a:lnTo>
                  <a:pt x="46302" y="2346764"/>
                </a:lnTo>
                <a:cubicBezTo>
                  <a:pt x="481948" y="2135303"/>
                  <a:pt x="777687" y="1722881"/>
                  <a:pt x="777687" y="1248740"/>
                </a:cubicBezTo>
                <a:cubicBezTo>
                  <a:pt x="777687" y="774599"/>
                  <a:pt x="481948" y="362177"/>
                  <a:pt x="46302" y="150716"/>
                </a:cubicBezTo>
                <a:lnTo>
                  <a:pt x="0" y="130786"/>
                </a:lnTo>
                <a:lnTo>
                  <a:pt x="75119" y="98132"/>
                </a:lnTo>
                <a:cubicBezTo>
                  <a:pt x="240679" y="34943"/>
                  <a:pt x="422703" y="0"/>
                  <a:pt x="613772" y="0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1" name="Oval 17"/>
          <p:cNvSpPr/>
          <p:nvPr/>
        </p:nvSpPr>
        <p:spPr>
          <a:xfrm>
            <a:off x="3808005" y="2909689"/>
            <a:ext cx="1547756" cy="2235908"/>
          </a:xfrm>
          <a:custGeom>
            <a:avLst/>
            <a:gdLst/>
            <a:ahLst/>
            <a:cxnLst/>
            <a:rect l="l" t="t" r="r" b="b"/>
            <a:pathLst>
              <a:path w="1547756" h="2235908">
                <a:moveTo>
                  <a:pt x="770069" y="0"/>
                </a:moveTo>
                <a:lnTo>
                  <a:pt x="816371" y="19930"/>
                </a:lnTo>
                <a:cubicBezTo>
                  <a:pt x="1252017" y="231391"/>
                  <a:pt x="1547756" y="643813"/>
                  <a:pt x="1547756" y="1117954"/>
                </a:cubicBezTo>
                <a:cubicBezTo>
                  <a:pt x="1547756" y="1592095"/>
                  <a:pt x="1252017" y="2004517"/>
                  <a:pt x="816371" y="2215978"/>
                </a:cubicBezTo>
                <a:lnTo>
                  <a:pt x="770069" y="2235908"/>
                </a:lnTo>
                <a:lnTo>
                  <a:pt x="724220" y="2215978"/>
                </a:lnTo>
                <a:cubicBezTo>
                  <a:pt x="292842" y="2004517"/>
                  <a:pt x="0" y="1592095"/>
                  <a:pt x="0" y="1117954"/>
                </a:cubicBezTo>
                <a:cubicBezTo>
                  <a:pt x="0" y="643813"/>
                  <a:pt x="292842" y="231391"/>
                  <a:pt x="724220" y="1993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999013" y="3493572"/>
            <a:ext cx="1130154" cy="10866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65239" y="3835584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426431" y="3125629"/>
            <a:ext cx="68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coNP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2687308" y="3835584"/>
            <a:ext cx="789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MAPA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5484124" y="3835768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¿</a:t>
            </a:r>
            <a:r>
              <a:rPr lang="en-US" b="1" dirty="0" smtClean="0">
                <a:solidFill>
                  <a:schemeClr val="bg1"/>
                </a:solidFill>
              </a:rPr>
              <a:t>FO-DEF?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Oval Callout 12"/>
          <p:cNvSpPr/>
          <p:nvPr/>
        </p:nvSpPr>
        <p:spPr>
          <a:xfrm>
            <a:off x="6106688" y="2630145"/>
            <a:ext cx="2580113" cy="1213488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¿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FO-DEF       </a:t>
            </a:r>
            <a:r>
              <a:rPr lang="en-US" dirty="0" err="1" smtClean="0">
                <a:solidFill>
                  <a:schemeClr val="tx1"/>
                </a:solidFill>
              </a:rPr>
              <a:t>coNP-completo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/>
          </a:p>
        </p:txBody>
      </p:sp>
      <p:sp>
        <p:nvSpPr>
          <p:cNvPr id="24" name="Oval Callout 12"/>
          <p:cNvSpPr/>
          <p:nvPr/>
        </p:nvSpPr>
        <p:spPr>
          <a:xfrm>
            <a:off x="5355761" y="1235789"/>
            <a:ext cx="3542180" cy="904353"/>
          </a:xfrm>
          <a:prstGeom prst="wedgeEllipseCallout">
            <a:avLst>
              <a:gd name="adj1" fmla="val 9435"/>
              <a:gd name="adj2" fmla="val 1015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Este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abierto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desde</a:t>
            </a:r>
            <a:r>
              <a:rPr lang="en-US" dirty="0" smtClean="0">
                <a:solidFill>
                  <a:schemeClr val="tx1"/>
                </a:solidFill>
              </a:rPr>
              <a:t> 1978</a:t>
            </a:r>
            <a:endParaRPr lang="en-US" dirty="0"/>
          </a:p>
        </p:txBody>
      </p:sp>
      <p:sp>
        <p:nvSpPr>
          <p:cNvPr id="25" name="Explosion 1 15"/>
          <p:cNvSpPr/>
          <p:nvPr/>
        </p:nvSpPr>
        <p:spPr>
          <a:xfrm>
            <a:off x="543832" y="3919863"/>
            <a:ext cx="3626479" cy="2110597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IIC3242 para más información sobre </a:t>
            </a:r>
            <a:r>
              <a:rPr lang="es-ES_tradnl" b="1" dirty="0" err="1" smtClean="0"/>
              <a:t>coNP</a:t>
            </a:r>
            <a:endParaRPr lang="es-ES_tradnl" b="1" dirty="0"/>
          </a:p>
        </p:txBody>
      </p:sp>
      <p:sp>
        <p:nvSpPr>
          <p:cNvPr id="26" name="Oval Callout 12"/>
          <p:cNvSpPr/>
          <p:nvPr/>
        </p:nvSpPr>
        <p:spPr>
          <a:xfrm>
            <a:off x="1245402" y="2052377"/>
            <a:ext cx="4458883" cy="1666354"/>
          </a:xfrm>
          <a:prstGeom prst="wedgeEllipseCallout">
            <a:avLst>
              <a:gd name="adj1" fmla="val 59098"/>
              <a:gd name="adj2" fmla="val 164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investigación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respuesta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negativa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pregunta</a:t>
            </a:r>
            <a:r>
              <a:rPr lang="en-US" dirty="0" smtClean="0">
                <a:solidFill>
                  <a:schemeClr val="tx1"/>
                </a:solidFill>
              </a:rPr>
              <a:t>, y </a:t>
            </a:r>
            <a:r>
              <a:rPr lang="en-US" dirty="0" err="1" smtClean="0">
                <a:solidFill>
                  <a:schemeClr val="tx1"/>
                </a:solidFill>
              </a:rPr>
              <a:t>mostramos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smtClean="0">
                <a:solidFill>
                  <a:schemeClr val="tx1"/>
                </a:solidFill>
              </a:rPr>
              <a:t>  FO</a:t>
            </a:r>
            <a:r>
              <a:rPr lang="en-US" dirty="0" smtClean="0">
                <a:solidFill>
                  <a:schemeClr val="tx1"/>
                </a:solidFill>
              </a:rPr>
              <a:t>-DEF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utilizando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otro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enfoque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20" name="TextBox 5"/>
          <p:cNvSpPr txBox="1"/>
          <p:nvPr/>
        </p:nvSpPr>
        <p:spPr>
          <a:xfrm>
            <a:off x="4170311" y="4580246"/>
            <a:ext cx="78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COMP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TextBox 5"/>
          <p:cNvSpPr txBox="1"/>
          <p:nvPr/>
        </p:nvSpPr>
        <p:spPr>
          <a:xfrm>
            <a:off x="4894370" y="4580246"/>
            <a:ext cx="282405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= { (</a:t>
            </a:r>
            <a:r>
              <a:rPr lang="en-US" b="1" dirty="0" err="1" smtClean="0">
                <a:solidFill>
                  <a:schemeClr val="bg1"/>
                </a:solidFill>
              </a:rPr>
              <a:t>n,k</a:t>
            </a:r>
            <a:r>
              <a:rPr lang="en-US" b="1" dirty="0" smtClean="0">
                <a:solidFill>
                  <a:schemeClr val="bg1"/>
                </a:solidFill>
              </a:rPr>
              <a:t>) | n </a:t>
            </a:r>
            <a:r>
              <a:rPr lang="en-US" b="1" dirty="0" err="1" smtClean="0">
                <a:solidFill>
                  <a:schemeClr val="bg1"/>
                </a:solidFill>
              </a:rPr>
              <a:t>tiene</a:t>
            </a:r>
            <a:r>
              <a:rPr lang="en-US" b="1" dirty="0" smtClean="0">
                <a:solidFill>
                  <a:schemeClr val="bg1"/>
                </a:solidFill>
              </a:rPr>
              <a:t> un divisor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           m </a:t>
            </a:r>
            <a:r>
              <a:rPr lang="en-US" b="1" dirty="0" err="1" smtClean="0">
                <a:solidFill>
                  <a:schemeClr val="bg1"/>
                </a:solidFill>
              </a:rPr>
              <a:t>tal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que</a:t>
            </a:r>
            <a:r>
              <a:rPr lang="en-US" b="1" dirty="0" smtClean="0">
                <a:solidFill>
                  <a:schemeClr val="bg1"/>
                </a:solidFill>
              </a:rPr>
              <a:t> 1 &lt; m ≤ k }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3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 animBg="1"/>
      <p:bldP spid="24" grpId="0" animBg="1"/>
      <p:bldP spid="25" grpId="0" animBg="1"/>
      <p:bldP spid="26" grpId="0" animBg="1"/>
      <p:bldP spid="20" grpId="0"/>
      <p:bldP spid="27" grpId="0" animBg="1"/>
      <p:bldP spid="2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Utilizamos un problema “intermedio”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514600" y="3009900"/>
            <a:ext cx="4114800" cy="16129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Acorde 5"/>
          <p:cNvSpPr/>
          <p:nvPr/>
        </p:nvSpPr>
        <p:spPr>
          <a:xfrm>
            <a:off x="2514600" y="1847850"/>
            <a:ext cx="4114800" cy="2324100"/>
          </a:xfrm>
          <a:prstGeom prst="chord">
            <a:avLst>
              <a:gd name="adj1" fmla="val 10778740"/>
              <a:gd name="adj2" fmla="val 3632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corde 7"/>
          <p:cNvSpPr/>
          <p:nvPr/>
        </p:nvSpPr>
        <p:spPr>
          <a:xfrm flipV="1">
            <a:off x="2514600" y="3460750"/>
            <a:ext cx="4114800" cy="2324100"/>
          </a:xfrm>
          <a:prstGeom prst="chord">
            <a:avLst>
              <a:gd name="adj1" fmla="val 10751364"/>
              <a:gd name="adj2" fmla="val 3632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extBox 13"/>
          <p:cNvSpPr txBox="1"/>
          <p:nvPr/>
        </p:nvSpPr>
        <p:spPr>
          <a:xfrm>
            <a:off x="4173149" y="4991468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3852204" y="2139618"/>
            <a:ext cx="143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NP-</a:t>
            </a:r>
            <a:r>
              <a:rPr lang="en-US" b="1" dirty="0" err="1" smtClean="0">
                <a:solidFill>
                  <a:schemeClr val="bg1"/>
                </a:solidFill>
              </a:rPr>
              <a:t>completo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3773137" y="3606984"/>
            <a:ext cx="159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NP-</a:t>
            </a:r>
            <a:r>
              <a:rPr lang="en-US" b="1" dirty="0" err="1" smtClean="0">
                <a:solidFill>
                  <a:schemeClr val="bg1"/>
                </a:solidFill>
              </a:rPr>
              <a:t>intermedio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Oval Callout 12"/>
          <p:cNvSpPr/>
          <p:nvPr/>
        </p:nvSpPr>
        <p:spPr>
          <a:xfrm>
            <a:off x="6106686" y="2268836"/>
            <a:ext cx="2752570" cy="1338148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clase</a:t>
            </a:r>
            <a:r>
              <a:rPr lang="en-US" dirty="0" smtClean="0">
                <a:solidFill>
                  <a:schemeClr val="tx1"/>
                </a:solidFill>
              </a:rPr>
              <a:t> no </a:t>
            </a:r>
            <a:r>
              <a:rPr lang="en-US" dirty="0" err="1" smtClean="0">
                <a:solidFill>
                  <a:schemeClr val="tx1"/>
                </a:solidFill>
              </a:rPr>
              <a:t>está</a:t>
            </a:r>
            <a:r>
              <a:rPr lang="en-US" dirty="0" smtClean="0">
                <a:solidFill>
                  <a:schemeClr val="tx1"/>
                </a:solidFill>
              </a:rPr>
              <a:t> en PTIME </a:t>
            </a:r>
            <a:r>
              <a:rPr lang="en-US" dirty="0" err="1" smtClean="0">
                <a:solidFill>
                  <a:schemeClr val="tx1"/>
                </a:solidFill>
              </a:rPr>
              <a:t>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  NP-</a:t>
            </a:r>
            <a:r>
              <a:rPr lang="en-US" dirty="0" err="1" smtClean="0">
                <a:solidFill>
                  <a:schemeClr val="tx1"/>
                </a:solidFill>
              </a:rPr>
              <a:t>completo</a:t>
            </a:r>
            <a:endParaRPr lang="en-US" dirty="0"/>
          </a:p>
        </p:txBody>
      </p:sp>
      <p:sp>
        <p:nvSpPr>
          <p:cNvPr id="17" name="Oval Callout 12"/>
          <p:cNvSpPr/>
          <p:nvPr/>
        </p:nvSpPr>
        <p:spPr>
          <a:xfrm>
            <a:off x="6279143" y="3976316"/>
            <a:ext cx="2580113" cy="1213488"/>
          </a:xfrm>
          <a:prstGeom prst="wedgeEllipseCallout">
            <a:avLst>
              <a:gd name="adj1" fmla="val -56691"/>
              <a:gd name="adj2" fmla="val -4898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clase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difícil</a:t>
            </a:r>
            <a:endParaRPr lang="en-US" dirty="0"/>
          </a:p>
        </p:txBody>
      </p:sp>
      <p:sp>
        <p:nvSpPr>
          <p:cNvPr id="19" name="TextBox 13"/>
          <p:cNvSpPr txBox="1"/>
          <p:nvPr/>
        </p:nvSpPr>
        <p:spPr>
          <a:xfrm>
            <a:off x="2906904" y="3987284"/>
            <a:ext cx="12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GRAPH-ISO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Oval Callout 12"/>
          <p:cNvSpPr/>
          <p:nvPr/>
        </p:nvSpPr>
        <p:spPr>
          <a:xfrm>
            <a:off x="2906904" y="4622800"/>
            <a:ext cx="2580113" cy="1344744"/>
          </a:xfrm>
          <a:prstGeom prst="wedgeEllipseCallout">
            <a:avLst>
              <a:gd name="adj1" fmla="val -23713"/>
              <a:gd name="adj2" fmla="val -7198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err="1" smtClean="0">
                <a:solidFill>
                  <a:schemeClr val="tx1"/>
                </a:solidFill>
              </a:rPr>
              <a:t>candidato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estar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clase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21" name="Oval Callout 12"/>
          <p:cNvSpPr/>
          <p:nvPr/>
        </p:nvSpPr>
        <p:spPr>
          <a:xfrm>
            <a:off x="2768601" y="1796412"/>
            <a:ext cx="2717180" cy="1302388"/>
          </a:xfrm>
          <a:prstGeom prst="wedgeEllipseCallout">
            <a:avLst>
              <a:gd name="adj1" fmla="val 12221"/>
              <a:gd name="adj2" fmla="val 7764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 PTIME ≠ NP, </a:t>
            </a:r>
            <a:r>
              <a:rPr lang="en-US" dirty="0" err="1" smtClean="0">
                <a:solidFill>
                  <a:schemeClr val="tx1"/>
                </a:solidFill>
              </a:rPr>
              <a:t>entonces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existe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tipo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problemas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>
          <a:xfrm>
            <a:off x="1752600" y="1847850"/>
            <a:ext cx="444500" cy="39370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TextBox 13"/>
          <p:cNvSpPr txBox="1"/>
          <p:nvPr/>
        </p:nvSpPr>
        <p:spPr>
          <a:xfrm>
            <a:off x="1176996" y="3631684"/>
            <a:ext cx="45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63672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7" grpId="0" animBg="1"/>
      <p:bldP spid="19" grpId="0"/>
      <p:bldP spid="20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 noción de isomorfismo de grafos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n 4" descr="160px-Graph_isomorphism_a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832505"/>
            <a:ext cx="2032000" cy="4318000"/>
          </a:xfrm>
          <a:prstGeom prst="rect">
            <a:avLst/>
          </a:prstGeom>
        </p:spPr>
      </p:pic>
      <p:pic>
        <p:nvPicPr>
          <p:cNvPr id="6" name="Imagen 5" descr="320px-Graph_isomorphism_b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832505"/>
            <a:ext cx="4064000" cy="4064000"/>
          </a:xfrm>
          <a:prstGeom prst="rect">
            <a:avLst/>
          </a:prstGeom>
        </p:spPr>
      </p:pic>
      <p:cxnSp>
        <p:nvCxnSpPr>
          <p:cNvPr id="20" name="Conector recto de flecha 19"/>
          <p:cNvCxnSpPr/>
          <p:nvPr/>
        </p:nvCxnSpPr>
        <p:spPr>
          <a:xfrm>
            <a:off x="4699000" y="2438400"/>
            <a:ext cx="2921000" cy="78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784600" y="3225800"/>
            <a:ext cx="26035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3784600" y="4495800"/>
            <a:ext cx="3835400" cy="1079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81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El problema GRAPH-ISO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100" dirty="0" smtClean="0"/>
              <a:t>Considere el siguiente problema:</a:t>
            </a:r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r>
              <a:rPr lang="es-ES_tradnl" sz="3100" dirty="0" smtClean="0"/>
              <a:t>Este problema ha sido ampliamente estudiado</a:t>
            </a:r>
          </a:p>
          <a:p>
            <a:pPr marL="857250" lvl="1" indent="-457200"/>
            <a:r>
              <a:rPr lang="es-ES_tradnl" sz="2700" dirty="0" smtClean="0"/>
              <a:t>Es el problema central en torno a la idea de representación canónica</a:t>
            </a:r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ounded Rectangle 5"/>
          <p:cNvSpPr/>
          <p:nvPr/>
        </p:nvSpPr>
        <p:spPr>
          <a:xfrm>
            <a:off x="457200" y="2327242"/>
            <a:ext cx="8229600" cy="1096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GRAPH-ISO = { (G</a:t>
            </a:r>
            <a:r>
              <a:rPr lang="es-ES_tradnl" sz="3200" b="1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,G</a:t>
            </a:r>
            <a:r>
              <a:rPr lang="es-ES_tradnl" sz="3200" b="1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| G</a:t>
            </a:r>
            <a:r>
              <a:rPr lang="es-ES_tradnl" sz="3200" b="1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es un grafo isomorfo al grafo G</a:t>
            </a:r>
            <a:r>
              <a:rPr lang="es-ES_tradnl" sz="3200" b="1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}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36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problema a resolver</a:t>
            </a:r>
            <a:endParaRPr lang="es-ES_tradn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79711"/>
              </p:ext>
            </p:extLst>
          </p:nvPr>
        </p:nvGraphicFramePr>
        <p:xfrm>
          <a:off x="805597" y="2100220"/>
          <a:ext cx="2577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0217" y="1638555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51395" y="2838883"/>
            <a:ext cx="31018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47048"/>
              </p:ext>
            </p:extLst>
          </p:nvPr>
        </p:nvGraphicFramePr>
        <p:xfrm>
          <a:off x="6891975" y="2656480"/>
          <a:ext cx="128564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5646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86300" y="2177164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s-ES_tradnl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9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clase de complejidad GI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000" dirty="0"/>
              <a:t>Se conjetura </a:t>
            </a:r>
            <a:r>
              <a:rPr lang="es-ES_tradnl" sz="3000" dirty="0" smtClean="0"/>
              <a:t>que GRAPH-ISO es un problema difícil</a:t>
            </a:r>
          </a:p>
          <a:p>
            <a:pPr lvl="1"/>
            <a:r>
              <a:rPr lang="es-ES_tradnl" sz="2700" dirty="0" smtClean="0"/>
              <a:t>De hecho, se conjetura que es un problema          NP-intermedio</a:t>
            </a:r>
          </a:p>
          <a:p>
            <a:pPr marL="0" indent="0">
              <a:buNone/>
            </a:pPr>
            <a:endParaRPr lang="es-ES_tradnl" sz="1400" dirty="0"/>
          </a:p>
          <a:p>
            <a:pPr marL="0" indent="0">
              <a:buNone/>
            </a:pPr>
            <a:r>
              <a:rPr lang="es-ES_tradnl" sz="3000" dirty="0" smtClean="0"/>
              <a:t>Es un problema tan importante que define su propia clase de complejidad:</a:t>
            </a:r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ángulo redondeado 5"/>
          <p:cNvSpPr/>
          <p:nvPr/>
        </p:nvSpPr>
        <p:spPr>
          <a:xfrm>
            <a:off x="457200" y="4483100"/>
            <a:ext cx="8229600" cy="1565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 problema de decisión L está en GI si y sólo si L puede ser reducido en tiempo </a:t>
            </a:r>
            <a:r>
              <a:rPr lang="es-ES_tradnl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polinomial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GRAPH-ISO (L ≤ GRAPH-ISO)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val Callout 12"/>
          <p:cNvSpPr/>
          <p:nvPr/>
        </p:nvSpPr>
        <p:spPr>
          <a:xfrm>
            <a:off x="2070100" y="3429000"/>
            <a:ext cx="4914900" cy="1651000"/>
          </a:xfrm>
          <a:prstGeom prst="wedgeEllipseCallout">
            <a:avLst>
              <a:gd name="adj1" fmla="val -26900"/>
              <a:gd name="adj2" fmla="val 7951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GI se define en </a:t>
            </a:r>
            <a:r>
              <a:rPr lang="en-US" dirty="0" err="1" smtClean="0">
                <a:solidFill>
                  <a:schemeClr val="tx1"/>
                </a:solidFill>
              </a:rPr>
              <a:t>términos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noción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reducción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polinomial</a:t>
            </a:r>
            <a:r>
              <a:rPr lang="en-US" dirty="0" smtClean="0">
                <a:solidFill>
                  <a:schemeClr val="tx1"/>
                </a:solidFill>
              </a:rPr>
              <a:t> dada en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presentación</a:t>
            </a:r>
            <a:r>
              <a:rPr lang="en-US" dirty="0" smtClean="0">
                <a:solidFill>
                  <a:schemeClr val="tx1"/>
                </a:solidFill>
              </a:rPr>
              <a:t> (Turing reduction, no many-to-one reduction)</a:t>
            </a:r>
            <a:endParaRPr lang="el-GR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0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complejidad exacta de FO-DEF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_tradnl" sz="2700" dirty="0"/>
          </a:p>
          <a:p>
            <a:pPr marL="0" indent="0">
              <a:buNone/>
            </a:pPr>
            <a:endParaRPr lang="es-ES_tradnl" sz="2700" dirty="0" smtClean="0"/>
          </a:p>
          <a:p>
            <a:pPr marL="0" indent="0">
              <a:buNone/>
            </a:pPr>
            <a:endParaRPr lang="es-ES_tradnl" sz="2700" dirty="0"/>
          </a:p>
          <a:p>
            <a:pPr marL="0" indent="0">
              <a:buNone/>
            </a:pPr>
            <a:endParaRPr lang="es-ES_tradnl" sz="2700" dirty="0"/>
          </a:p>
          <a:p>
            <a:pPr marL="0" indent="0">
              <a:buNone/>
            </a:pPr>
            <a:endParaRPr lang="es-ES_tradnl" sz="1100" dirty="0" smtClean="0"/>
          </a:p>
          <a:p>
            <a:r>
              <a:rPr lang="es-ES_tradnl" sz="2800" dirty="0"/>
              <a:t>FO-DEF está en GI: FO-DEF ≤ GRAPH-ISO </a:t>
            </a:r>
            <a:r>
              <a:rPr lang="es-ES_tradnl" sz="2800" dirty="0" smtClean="0"/>
              <a:t>                 Esto nos dice que FO</a:t>
            </a:r>
            <a:r>
              <a:rPr lang="es-ES_tradnl" sz="2800" dirty="0"/>
              <a:t>-DEF no puede ser </a:t>
            </a:r>
            <a:r>
              <a:rPr lang="es-ES_tradnl" sz="2800" dirty="0" smtClean="0"/>
              <a:t>               </a:t>
            </a:r>
            <a:r>
              <a:rPr lang="es-ES_tradnl" sz="2800" dirty="0" err="1" smtClean="0"/>
              <a:t>coNP</a:t>
            </a:r>
            <a:r>
              <a:rPr lang="es-ES_tradnl" sz="2800" dirty="0"/>
              <a:t>-</a:t>
            </a:r>
            <a:r>
              <a:rPr lang="es-ES_tradnl" sz="2800" dirty="0" smtClean="0"/>
              <a:t>completo … </a:t>
            </a:r>
            <a:endParaRPr lang="es-ES_tradnl" sz="2800" dirty="0"/>
          </a:p>
          <a:p>
            <a:endParaRPr lang="es-ES_tradnl" sz="2800" dirty="0" smtClean="0"/>
          </a:p>
          <a:p>
            <a:r>
              <a:rPr lang="es-ES_tradnl" sz="2800" dirty="0" smtClean="0"/>
              <a:t>Para cada L en GI se tiene que L ≤ FO-DEF                  Esto nos dice que FO</a:t>
            </a:r>
            <a:r>
              <a:rPr lang="es-ES_tradnl" sz="2800" dirty="0"/>
              <a:t>-</a:t>
            </a:r>
            <a:r>
              <a:rPr lang="es-ES_tradnl" sz="2800" dirty="0" smtClean="0"/>
              <a:t>DEF es un problema difícil</a:t>
            </a:r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3100" b="1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ángulo redondeado 5"/>
          <p:cNvSpPr/>
          <p:nvPr/>
        </p:nvSpPr>
        <p:spPr>
          <a:xfrm>
            <a:off x="457200" y="1620838"/>
            <a:ext cx="8229600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Teorema [Arenas &amp; Díaz, 2015] </a:t>
            </a:r>
          </a:p>
          <a:p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FO-DEF es GI-completo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2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Más allá de NP y </a:t>
            </a:r>
            <a:r>
              <a:rPr lang="es-ES_tradnl" dirty="0" err="1" smtClean="0"/>
              <a:t>coNP</a:t>
            </a:r>
            <a:r>
              <a:rPr lang="es-ES_tradnl" dirty="0" smtClean="0"/>
              <a:t> …</a:t>
            </a:r>
            <a:endParaRPr lang="es-ES_tradnl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"/>
          <p:cNvSpPr/>
          <p:nvPr/>
        </p:nvSpPr>
        <p:spPr>
          <a:xfrm>
            <a:off x="743404" y="2140142"/>
            <a:ext cx="7632700" cy="377052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4"/>
          <p:cNvSpPr/>
          <p:nvPr/>
        </p:nvSpPr>
        <p:spPr>
          <a:xfrm>
            <a:off x="4559754" y="2287389"/>
            <a:ext cx="3283532" cy="3480474"/>
          </a:xfrm>
          <a:custGeom>
            <a:avLst/>
            <a:gdLst/>
            <a:ahLst/>
            <a:cxnLst/>
            <a:rect l="l" t="t" r="r" b="b"/>
            <a:pathLst>
              <a:path w="3283532" h="3480474">
                <a:moveTo>
                  <a:pt x="501650" y="0"/>
                </a:moveTo>
                <a:cubicBezTo>
                  <a:pt x="2038041" y="0"/>
                  <a:pt x="3283532" y="779131"/>
                  <a:pt x="3283532" y="1740237"/>
                </a:cubicBezTo>
                <a:cubicBezTo>
                  <a:pt x="3283532" y="2701343"/>
                  <a:pt x="2038041" y="3480474"/>
                  <a:pt x="501650" y="3480474"/>
                </a:cubicBezTo>
                <a:cubicBezTo>
                  <a:pt x="405626" y="3480474"/>
                  <a:pt x="310738" y="3477431"/>
                  <a:pt x="217219" y="3471490"/>
                </a:cubicBezTo>
                <a:lnTo>
                  <a:pt x="0" y="3450751"/>
                </a:lnTo>
                <a:lnTo>
                  <a:pt x="58996" y="3445119"/>
                </a:lnTo>
                <a:cubicBezTo>
                  <a:pt x="1326653" y="3282848"/>
                  <a:pt x="2280232" y="2581205"/>
                  <a:pt x="2280232" y="1740237"/>
                </a:cubicBezTo>
                <a:cubicBezTo>
                  <a:pt x="2280232" y="899269"/>
                  <a:pt x="1326653" y="197626"/>
                  <a:pt x="58996" y="35355"/>
                </a:cubicBezTo>
                <a:lnTo>
                  <a:pt x="0" y="29723"/>
                </a:lnTo>
                <a:lnTo>
                  <a:pt x="217219" y="8985"/>
                </a:lnTo>
                <a:cubicBezTo>
                  <a:pt x="310738" y="3044"/>
                  <a:pt x="405626" y="0"/>
                  <a:pt x="501650" y="0"/>
                </a:cubicBez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Oval 4"/>
          <p:cNvSpPr/>
          <p:nvPr/>
        </p:nvSpPr>
        <p:spPr>
          <a:xfrm>
            <a:off x="1276222" y="2287389"/>
            <a:ext cx="3283532" cy="3480474"/>
          </a:xfrm>
          <a:custGeom>
            <a:avLst/>
            <a:gdLst/>
            <a:ahLst/>
            <a:cxnLst/>
            <a:rect l="l" t="t" r="r" b="b"/>
            <a:pathLst>
              <a:path w="3283532" h="3480474">
                <a:moveTo>
                  <a:pt x="2781882" y="0"/>
                </a:moveTo>
                <a:cubicBezTo>
                  <a:pt x="2877907" y="0"/>
                  <a:pt x="2972795" y="3044"/>
                  <a:pt x="3066314" y="8985"/>
                </a:cubicBezTo>
                <a:lnTo>
                  <a:pt x="3283532" y="29723"/>
                </a:lnTo>
                <a:lnTo>
                  <a:pt x="3224536" y="35355"/>
                </a:lnTo>
                <a:cubicBezTo>
                  <a:pt x="1956879" y="197626"/>
                  <a:pt x="1003300" y="899269"/>
                  <a:pt x="1003300" y="1740237"/>
                </a:cubicBezTo>
                <a:cubicBezTo>
                  <a:pt x="1003300" y="2581205"/>
                  <a:pt x="1956879" y="3282848"/>
                  <a:pt x="3224536" y="3445119"/>
                </a:cubicBezTo>
                <a:lnTo>
                  <a:pt x="3283532" y="3450751"/>
                </a:lnTo>
                <a:lnTo>
                  <a:pt x="3066314" y="3471490"/>
                </a:lnTo>
                <a:cubicBezTo>
                  <a:pt x="2972795" y="3477431"/>
                  <a:pt x="2877907" y="3480474"/>
                  <a:pt x="2781882" y="3480474"/>
                </a:cubicBezTo>
                <a:cubicBezTo>
                  <a:pt x="1245491" y="3480474"/>
                  <a:pt x="0" y="2701343"/>
                  <a:pt x="0" y="1740237"/>
                </a:cubicBezTo>
                <a:cubicBezTo>
                  <a:pt x="0" y="779131"/>
                  <a:pt x="1245491" y="0"/>
                  <a:pt x="2781882" y="0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53282" y="1770810"/>
            <a:ext cx="103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Oval 4"/>
          <p:cNvSpPr/>
          <p:nvPr/>
        </p:nvSpPr>
        <p:spPr>
          <a:xfrm>
            <a:off x="2279522" y="2317112"/>
            <a:ext cx="4560464" cy="3421028"/>
          </a:xfrm>
          <a:custGeom>
            <a:avLst/>
            <a:gdLst/>
            <a:ahLst/>
            <a:cxnLst/>
            <a:rect l="l" t="t" r="r" b="b"/>
            <a:pathLst>
              <a:path w="4560464" h="3421028">
                <a:moveTo>
                  <a:pt x="2280232" y="0"/>
                </a:moveTo>
                <a:lnTo>
                  <a:pt x="2339228" y="5632"/>
                </a:lnTo>
                <a:cubicBezTo>
                  <a:pt x="3606885" y="167903"/>
                  <a:pt x="4560464" y="869546"/>
                  <a:pt x="4560464" y="1710514"/>
                </a:cubicBezTo>
                <a:cubicBezTo>
                  <a:pt x="4560464" y="2551482"/>
                  <a:pt x="3606885" y="3253125"/>
                  <a:pt x="2339228" y="3415396"/>
                </a:cubicBezTo>
                <a:lnTo>
                  <a:pt x="2280232" y="3421028"/>
                </a:lnTo>
                <a:lnTo>
                  <a:pt x="2221236" y="3415396"/>
                </a:lnTo>
                <a:cubicBezTo>
                  <a:pt x="953579" y="3253125"/>
                  <a:pt x="0" y="2551482"/>
                  <a:pt x="0" y="1710514"/>
                </a:cubicBezTo>
                <a:cubicBezTo>
                  <a:pt x="0" y="869546"/>
                  <a:pt x="953579" y="167903"/>
                  <a:pt x="2221236" y="5632"/>
                </a:cubicBez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2564508" y="2778903"/>
            <a:ext cx="2017375" cy="2497480"/>
          </a:xfrm>
          <a:custGeom>
            <a:avLst/>
            <a:gdLst/>
            <a:ahLst/>
            <a:cxnLst/>
            <a:rect l="l" t="t" r="r" b="b"/>
            <a:pathLst>
              <a:path w="2017375" h="2497480">
                <a:moveTo>
                  <a:pt x="1397531" y="0"/>
                </a:moveTo>
                <a:cubicBezTo>
                  <a:pt x="1590490" y="0"/>
                  <a:pt x="1774315" y="34943"/>
                  <a:pt x="1941513" y="98132"/>
                </a:cubicBezTo>
                <a:lnTo>
                  <a:pt x="2017375" y="130786"/>
                </a:lnTo>
                <a:lnTo>
                  <a:pt x="1971527" y="150716"/>
                </a:lnTo>
                <a:cubicBezTo>
                  <a:pt x="1540148" y="362177"/>
                  <a:pt x="1247306" y="774599"/>
                  <a:pt x="1247306" y="1248740"/>
                </a:cubicBezTo>
                <a:cubicBezTo>
                  <a:pt x="1247306" y="1722881"/>
                  <a:pt x="1540148" y="2135303"/>
                  <a:pt x="1971527" y="2346764"/>
                </a:cubicBezTo>
                <a:lnTo>
                  <a:pt x="2017375" y="2366694"/>
                </a:lnTo>
                <a:lnTo>
                  <a:pt x="1941513" y="2399348"/>
                </a:lnTo>
                <a:cubicBezTo>
                  <a:pt x="1774315" y="2462538"/>
                  <a:pt x="1590490" y="2497480"/>
                  <a:pt x="1397531" y="2497480"/>
                </a:cubicBezTo>
                <a:cubicBezTo>
                  <a:pt x="625696" y="2497480"/>
                  <a:pt x="0" y="1938400"/>
                  <a:pt x="0" y="1248740"/>
                </a:cubicBezTo>
                <a:cubicBezTo>
                  <a:pt x="0" y="559080"/>
                  <a:pt x="625696" y="0"/>
                  <a:pt x="1397531" y="0"/>
                </a:cubicBez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24617" y="3117910"/>
            <a:ext cx="45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Oval 17"/>
          <p:cNvSpPr/>
          <p:nvPr/>
        </p:nvSpPr>
        <p:spPr>
          <a:xfrm>
            <a:off x="4581883" y="2778903"/>
            <a:ext cx="1997613" cy="2497480"/>
          </a:xfrm>
          <a:custGeom>
            <a:avLst/>
            <a:gdLst/>
            <a:ahLst/>
            <a:cxnLst/>
            <a:rect l="l" t="t" r="r" b="b"/>
            <a:pathLst>
              <a:path w="1997613" h="2497480">
                <a:moveTo>
                  <a:pt x="613772" y="0"/>
                </a:moveTo>
                <a:cubicBezTo>
                  <a:pt x="1378046" y="0"/>
                  <a:pt x="1997613" y="559080"/>
                  <a:pt x="1997613" y="1248740"/>
                </a:cubicBezTo>
                <a:cubicBezTo>
                  <a:pt x="1997613" y="1938400"/>
                  <a:pt x="1378046" y="2497480"/>
                  <a:pt x="613772" y="2497480"/>
                </a:cubicBezTo>
                <a:cubicBezTo>
                  <a:pt x="422703" y="2497480"/>
                  <a:pt x="240679" y="2462538"/>
                  <a:pt x="75119" y="2399348"/>
                </a:cubicBezTo>
                <a:lnTo>
                  <a:pt x="0" y="2366694"/>
                </a:lnTo>
                <a:lnTo>
                  <a:pt x="46302" y="2346764"/>
                </a:lnTo>
                <a:cubicBezTo>
                  <a:pt x="481948" y="2135303"/>
                  <a:pt x="777687" y="1722881"/>
                  <a:pt x="777687" y="1248740"/>
                </a:cubicBezTo>
                <a:cubicBezTo>
                  <a:pt x="777687" y="774599"/>
                  <a:pt x="481948" y="362177"/>
                  <a:pt x="46302" y="150716"/>
                </a:cubicBezTo>
                <a:lnTo>
                  <a:pt x="0" y="130786"/>
                </a:lnTo>
                <a:lnTo>
                  <a:pt x="75119" y="98132"/>
                </a:lnTo>
                <a:cubicBezTo>
                  <a:pt x="240679" y="34943"/>
                  <a:pt x="422703" y="0"/>
                  <a:pt x="613772" y="0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1" name="Oval 17"/>
          <p:cNvSpPr/>
          <p:nvPr/>
        </p:nvSpPr>
        <p:spPr>
          <a:xfrm>
            <a:off x="3808005" y="2909689"/>
            <a:ext cx="1547756" cy="2235908"/>
          </a:xfrm>
          <a:custGeom>
            <a:avLst/>
            <a:gdLst/>
            <a:ahLst/>
            <a:cxnLst/>
            <a:rect l="l" t="t" r="r" b="b"/>
            <a:pathLst>
              <a:path w="1547756" h="2235908">
                <a:moveTo>
                  <a:pt x="770069" y="0"/>
                </a:moveTo>
                <a:lnTo>
                  <a:pt x="816371" y="19930"/>
                </a:lnTo>
                <a:cubicBezTo>
                  <a:pt x="1252017" y="231391"/>
                  <a:pt x="1547756" y="643813"/>
                  <a:pt x="1547756" y="1117954"/>
                </a:cubicBezTo>
                <a:cubicBezTo>
                  <a:pt x="1547756" y="1592095"/>
                  <a:pt x="1252017" y="2004517"/>
                  <a:pt x="816371" y="2215978"/>
                </a:cubicBezTo>
                <a:lnTo>
                  <a:pt x="770069" y="2235908"/>
                </a:lnTo>
                <a:lnTo>
                  <a:pt x="724220" y="2215978"/>
                </a:lnTo>
                <a:cubicBezTo>
                  <a:pt x="292842" y="2004517"/>
                  <a:pt x="0" y="1592095"/>
                  <a:pt x="0" y="1117954"/>
                </a:cubicBezTo>
                <a:cubicBezTo>
                  <a:pt x="0" y="643813"/>
                  <a:pt x="292842" y="231391"/>
                  <a:pt x="724220" y="1993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999013" y="3493572"/>
            <a:ext cx="1130154" cy="10866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38639" y="3835584"/>
            <a:ext cx="79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PTIME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426431" y="3125629"/>
            <a:ext cx="68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coNP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1637117" y="3794419"/>
            <a:ext cx="43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Σ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TextBox 18"/>
          <p:cNvSpPr txBox="1"/>
          <p:nvPr/>
        </p:nvSpPr>
        <p:spPr>
          <a:xfrm>
            <a:off x="7110817" y="3794419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Π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Oval Callout 12"/>
          <p:cNvSpPr/>
          <p:nvPr/>
        </p:nvSpPr>
        <p:spPr>
          <a:xfrm>
            <a:off x="2065897" y="1899961"/>
            <a:ext cx="5740888" cy="2019456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n-US" dirty="0" err="1" smtClean="0">
                <a:solidFill>
                  <a:schemeClr val="tx1"/>
                </a:solidFill>
              </a:rPr>
              <a:t>clase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problemas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pueden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resueltos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tiempo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polinomial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utilizando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programas</a:t>
            </a:r>
            <a:r>
              <a:rPr lang="en-US" dirty="0" smtClean="0">
                <a:solidFill>
                  <a:schemeClr val="tx1"/>
                </a:solidFill>
              </a:rPr>
              <a:t> en Java </a:t>
            </a:r>
            <a:r>
              <a:rPr lang="en-US" dirty="0" err="1" smtClean="0">
                <a:solidFill>
                  <a:schemeClr val="tx1"/>
                </a:solidFill>
              </a:rPr>
              <a:t>extendidos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b="1" dirty="0" smtClean="0">
                <a:solidFill>
                  <a:schemeClr val="tx1"/>
                </a:solidFill>
              </a:rPr>
              <a:t>choose</a:t>
            </a:r>
            <a:r>
              <a:rPr lang="en-US" dirty="0" smtClean="0">
                <a:solidFill>
                  <a:schemeClr val="tx1"/>
                </a:solidFill>
              </a:rPr>
              <a:t> y con un </a:t>
            </a:r>
            <a:r>
              <a:rPr lang="en-US" dirty="0" err="1" smtClean="0">
                <a:solidFill>
                  <a:schemeClr val="tx1"/>
                </a:solidFill>
              </a:rPr>
              <a:t>problema</a:t>
            </a:r>
            <a:r>
              <a:rPr lang="en-US" dirty="0" smtClean="0">
                <a:solidFill>
                  <a:schemeClr val="tx1"/>
                </a:solidFill>
              </a:rPr>
              <a:t> en NP </a:t>
            </a:r>
            <a:r>
              <a:rPr lang="en-US" dirty="0" err="1" smtClean="0">
                <a:solidFill>
                  <a:schemeClr val="tx1"/>
                </a:solidFill>
              </a:rPr>
              <a:t>como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subrutina</a:t>
            </a:r>
            <a:r>
              <a:rPr lang="en-US" dirty="0" smtClean="0">
                <a:solidFill>
                  <a:schemeClr val="tx1"/>
                </a:solidFill>
              </a:rPr>
              <a:t> (un </a:t>
            </a:r>
            <a:r>
              <a:rPr lang="en-US" dirty="0" err="1" smtClean="0">
                <a:solidFill>
                  <a:schemeClr val="tx1"/>
                </a:solidFill>
              </a:rPr>
              <a:t>oráculo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costo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llamada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unitario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/>
          </a:p>
        </p:txBody>
      </p:sp>
      <p:sp>
        <p:nvSpPr>
          <p:cNvPr id="25" name="Oval Callout 12"/>
          <p:cNvSpPr/>
          <p:nvPr/>
        </p:nvSpPr>
        <p:spPr>
          <a:xfrm>
            <a:off x="5090720" y="4649363"/>
            <a:ext cx="3710931" cy="643710"/>
          </a:xfrm>
          <a:prstGeom prst="wedgeEllipseCallout">
            <a:avLst>
              <a:gd name="adj1" fmla="val 11544"/>
              <a:gd name="adj2" fmla="val -9956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 define </a:t>
            </a:r>
            <a:r>
              <a:rPr lang="en-US" dirty="0" err="1" smtClean="0">
                <a:solidFill>
                  <a:schemeClr val="tx1"/>
                </a:solidFill>
              </a:rPr>
              <a:t>como</a:t>
            </a:r>
            <a:r>
              <a:rPr lang="en-US" dirty="0" smtClean="0">
                <a:solidFill>
                  <a:schemeClr val="tx1"/>
                </a:solidFill>
              </a:rPr>
              <a:t> co</a:t>
            </a:r>
            <a:r>
              <a:rPr lang="el-GR" dirty="0" smtClean="0">
                <a:solidFill>
                  <a:schemeClr val="tx1"/>
                </a:solidFill>
              </a:rPr>
              <a:t>Σ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endParaRPr lang="el-GR" baseline="-25000" dirty="0">
              <a:solidFill>
                <a:schemeClr val="tx1"/>
              </a:solidFill>
            </a:endParaRPr>
          </a:p>
        </p:txBody>
      </p:sp>
      <p:sp>
        <p:nvSpPr>
          <p:cNvPr id="26" name="Explosion 1 15"/>
          <p:cNvSpPr/>
          <p:nvPr/>
        </p:nvSpPr>
        <p:spPr>
          <a:xfrm>
            <a:off x="591586" y="660523"/>
            <a:ext cx="5080000" cy="2959237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Ver IIC3242 para la definición precisa de </a:t>
            </a:r>
            <a:r>
              <a:rPr lang="el-GR" b="1" dirty="0" smtClean="0"/>
              <a:t>Σ</a:t>
            </a:r>
            <a:r>
              <a:rPr lang="el-GR" b="1" baseline="-25000" dirty="0" smtClean="0"/>
              <a:t>2</a:t>
            </a:r>
            <a:r>
              <a:rPr lang="el-GR" b="1" dirty="0"/>
              <a:t>, </a:t>
            </a:r>
            <a:r>
              <a:rPr lang="el-GR" b="1" dirty="0" smtClean="0"/>
              <a:t>Π</a:t>
            </a:r>
            <a:r>
              <a:rPr lang="el-GR" b="1" baseline="-25000" dirty="0" smtClean="0"/>
              <a:t>2</a:t>
            </a:r>
            <a:r>
              <a:rPr lang="el-GR" b="1" dirty="0" smtClean="0"/>
              <a:t> y la jerarquía polinomial</a:t>
            </a:r>
            <a:r>
              <a:rPr lang="es-ES_tradnl" b="1" dirty="0" smtClean="0"/>
              <a:t> (</a:t>
            </a:r>
            <a:r>
              <a:rPr lang="el-GR" b="1" dirty="0" smtClean="0"/>
              <a:t>Σ</a:t>
            </a:r>
            <a:r>
              <a:rPr lang="es-ES_tradnl" b="1" baseline="-25000" dirty="0" smtClean="0"/>
              <a:t>i</a:t>
            </a:r>
            <a:r>
              <a:rPr lang="es-ES_tradnl" b="1" dirty="0" smtClean="0"/>
              <a:t> y </a:t>
            </a:r>
            <a:r>
              <a:rPr lang="el-GR" b="1" dirty="0" smtClean="0"/>
              <a:t>Π</a:t>
            </a:r>
            <a:r>
              <a:rPr lang="es-ES_tradnl" b="1" baseline="-25000" dirty="0" smtClean="0"/>
              <a:t>i</a:t>
            </a:r>
            <a:r>
              <a:rPr lang="es-ES_tradnl" b="1" dirty="0" smtClean="0"/>
              <a:t>, para todo i ≥ 0)</a:t>
            </a:r>
            <a:r>
              <a:rPr lang="es-ES_tradnl" b="1" baseline="-25000" dirty="0" smtClean="0"/>
              <a:t> </a:t>
            </a:r>
            <a:endParaRPr lang="el-GR" b="1" dirty="0"/>
          </a:p>
        </p:txBody>
      </p:sp>
      <p:sp>
        <p:nvSpPr>
          <p:cNvPr id="28" name="Oval Callout 12"/>
          <p:cNvSpPr/>
          <p:nvPr/>
        </p:nvSpPr>
        <p:spPr>
          <a:xfrm>
            <a:off x="2697296" y="4049207"/>
            <a:ext cx="3882200" cy="609975"/>
          </a:xfrm>
          <a:prstGeom prst="wedgeEllipseCallout">
            <a:avLst>
              <a:gd name="adj1" fmla="val -65339"/>
              <a:gd name="adj2" fmla="val -37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chemeClr val="tx1"/>
                </a:solidFill>
              </a:rPr>
              <a:t>Es conjeturado que </a:t>
            </a:r>
            <a:r>
              <a:rPr lang="el-GR" dirty="0" smtClean="0">
                <a:solidFill>
                  <a:schemeClr val="tx1"/>
                </a:solidFill>
              </a:rPr>
              <a:t>Σ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r>
              <a:rPr lang="el-GR" dirty="0" smtClean="0">
                <a:solidFill>
                  <a:schemeClr val="tx1"/>
                </a:solidFill>
              </a:rPr>
              <a:t> ≠ Π</a:t>
            </a:r>
            <a:r>
              <a:rPr lang="el-GR" baseline="-25000" dirty="0" smtClean="0">
                <a:solidFill>
                  <a:schemeClr val="tx1"/>
                </a:solidFill>
              </a:rPr>
              <a:t>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7" name="TextBox 18"/>
          <p:cNvSpPr txBox="1"/>
          <p:nvPr/>
        </p:nvSpPr>
        <p:spPr>
          <a:xfrm>
            <a:off x="7299770" y="3750140"/>
            <a:ext cx="293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9" name="TextBox 18"/>
          <p:cNvSpPr txBox="1"/>
          <p:nvPr/>
        </p:nvSpPr>
        <p:spPr>
          <a:xfrm>
            <a:off x="1776478" y="3750140"/>
            <a:ext cx="293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TextBox 18"/>
          <p:cNvSpPr txBox="1"/>
          <p:nvPr/>
        </p:nvSpPr>
        <p:spPr>
          <a:xfrm>
            <a:off x="5693811" y="4140315"/>
            <a:ext cx="2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endParaRPr lang="en-US" sz="1200" dirty="0"/>
          </a:p>
        </p:txBody>
      </p:sp>
      <p:sp>
        <p:nvSpPr>
          <p:cNvPr id="31" name="TextBox 18"/>
          <p:cNvSpPr txBox="1"/>
          <p:nvPr/>
        </p:nvSpPr>
        <p:spPr>
          <a:xfrm>
            <a:off x="5268948" y="4150952"/>
            <a:ext cx="2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endParaRPr lang="en-US" sz="1200" dirty="0"/>
          </a:p>
        </p:txBody>
      </p:sp>
      <p:sp>
        <p:nvSpPr>
          <p:cNvPr id="35" name="TextBox 18"/>
          <p:cNvSpPr txBox="1"/>
          <p:nvPr/>
        </p:nvSpPr>
        <p:spPr>
          <a:xfrm>
            <a:off x="7733428" y="4755368"/>
            <a:ext cx="2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endParaRPr lang="en-US" sz="1200" dirty="0"/>
          </a:p>
        </p:txBody>
      </p:sp>
      <p:sp>
        <p:nvSpPr>
          <p:cNvPr id="36" name="TextBox 18"/>
          <p:cNvSpPr txBox="1"/>
          <p:nvPr/>
        </p:nvSpPr>
        <p:spPr>
          <a:xfrm>
            <a:off x="3865728" y="1702418"/>
            <a:ext cx="266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TextBox 18"/>
          <p:cNvSpPr txBox="1"/>
          <p:nvPr/>
        </p:nvSpPr>
        <p:spPr>
          <a:xfrm>
            <a:off x="4202270" y="1702418"/>
            <a:ext cx="266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TextBox 18"/>
          <p:cNvSpPr txBox="1"/>
          <p:nvPr/>
        </p:nvSpPr>
        <p:spPr>
          <a:xfrm>
            <a:off x="4263049" y="1979417"/>
            <a:ext cx="287999" cy="287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TextBox 18"/>
          <p:cNvSpPr txBox="1"/>
          <p:nvPr/>
        </p:nvSpPr>
        <p:spPr>
          <a:xfrm>
            <a:off x="2364399" y="2237984"/>
            <a:ext cx="287999" cy="287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TextBox 18"/>
          <p:cNvSpPr txBox="1"/>
          <p:nvPr/>
        </p:nvSpPr>
        <p:spPr>
          <a:xfrm>
            <a:off x="792439" y="3794419"/>
            <a:ext cx="43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Σ</a:t>
            </a:r>
            <a:r>
              <a:rPr lang="en-US" sz="2400" b="1" baseline="-25000" dirty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931800" y="3750140"/>
            <a:ext cx="293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3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4" grpId="0" animBg="1"/>
      <p:bldP spid="3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30" grpId="0"/>
      <p:bldP spid="30" grpId="1"/>
      <p:bldP spid="31" grpId="0"/>
      <p:bldP spid="31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1" grpId="0"/>
      <p:bldP spid="4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FO-DEF no es </a:t>
            </a:r>
            <a:r>
              <a:rPr lang="es-ES_tradnl" dirty="0" err="1"/>
              <a:t>coNP</a:t>
            </a:r>
            <a:r>
              <a:rPr lang="es-ES_tradnl" dirty="0"/>
              <a:t>-completo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28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2700" dirty="0"/>
          </a:p>
          <a:p>
            <a:pPr marL="0" indent="0">
              <a:buNone/>
            </a:pPr>
            <a:endParaRPr lang="es-ES_tradnl" sz="2700" dirty="0" smtClean="0"/>
          </a:p>
          <a:p>
            <a:pPr marL="0" indent="0">
              <a:buNone/>
            </a:pPr>
            <a:endParaRPr lang="es-ES_tradnl" sz="2700" dirty="0"/>
          </a:p>
          <a:p>
            <a:pPr marL="0" indent="0">
              <a:buNone/>
            </a:pPr>
            <a:endParaRPr lang="es-ES_tradnl" sz="2800" dirty="0" smtClean="0"/>
          </a:p>
          <a:p>
            <a:pPr marL="0" indent="0">
              <a:buNone/>
            </a:pPr>
            <a:endParaRPr lang="es-ES_tradnl" sz="2800" dirty="0" smtClean="0"/>
          </a:p>
          <a:p>
            <a:pPr marL="0" indent="0">
              <a:buNone/>
            </a:pPr>
            <a:r>
              <a:rPr lang="es-ES_tradnl" sz="2800" dirty="0" smtClean="0"/>
              <a:t>Esto implica el colapso de toda la jerarquía </a:t>
            </a:r>
            <a:r>
              <a:rPr lang="es-ES_tradnl" sz="2800" dirty="0" err="1" smtClean="0"/>
              <a:t>polinomial</a:t>
            </a:r>
            <a:r>
              <a:rPr lang="es-ES_tradnl" sz="2800" dirty="0" smtClean="0"/>
              <a:t> al segundo nivel: </a:t>
            </a:r>
            <a:r>
              <a:rPr lang="el-GR" sz="2800" dirty="0" smtClean="0"/>
              <a:t>Σ</a:t>
            </a:r>
            <a:r>
              <a:rPr lang="el-GR" sz="2800" baseline="-25000" dirty="0" smtClean="0"/>
              <a:t>i</a:t>
            </a:r>
            <a:r>
              <a:rPr lang="el-GR" sz="2800" dirty="0" smtClean="0"/>
              <a:t> </a:t>
            </a:r>
            <a:r>
              <a:rPr lang="el-GR" sz="2800" dirty="0"/>
              <a:t>= </a:t>
            </a:r>
            <a:r>
              <a:rPr lang="el-GR" sz="2800" dirty="0" smtClean="0"/>
              <a:t>Π</a:t>
            </a:r>
            <a:r>
              <a:rPr lang="el-GR" sz="2800" baseline="-25000" dirty="0" smtClean="0"/>
              <a:t>i </a:t>
            </a:r>
            <a:r>
              <a:rPr lang="el-GR" sz="2800" dirty="0" smtClean="0"/>
              <a:t>=</a:t>
            </a:r>
            <a:r>
              <a:rPr lang="es-ES_tradnl" sz="2800" dirty="0" smtClean="0"/>
              <a:t> </a:t>
            </a:r>
            <a:r>
              <a:rPr lang="el-GR" sz="2800" dirty="0" smtClean="0"/>
              <a:t>Σ</a:t>
            </a:r>
            <a:r>
              <a:rPr lang="es-ES_tradnl" sz="2800" baseline="-25000" dirty="0"/>
              <a:t>2</a:t>
            </a:r>
            <a:r>
              <a:rPr lang="es-ES_tradnl" sz="2800" dirty="0" smtClean="0"/>
              <a:t> para todo i ≥ 2</a:t>
            </a:r>
            <a:endParaRPr lang="es-ES_tradnl" sz="3100" b="1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sz="3100" dirty="0"/>
          </a:p>
          <a:p>
            <a:pPr marL="0" indent="0">
              <a:buNone/>
            </a:pPr>
            <a:endParaRPr lang="es-ES_tradnl" sz="3100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ángulo redondeado 4"/>
          <p:cNvSpPr/>
          <p:nvPr/>
        </p:nvSpPr>
        <p:spPr>
          <a:xfrm>
            <a:off x="457200" y="1849438"/>
            <a:ext cx="8229600" cy="128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Corolario [Arenas &amp; Díaz, 2015] </a:t>
            </a:r>
          </a:p>
          <a:p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 FO-DEF es </a:t>
            </a:r>
            <a:r>
              <a:rPr lang="es-ES_tradnl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coNP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-completo, entonces </a:t>
            </a:r>
            <a:r>
              <a:rPr lang="en-US" sz="3200" b="1" dirty="0" smtClean="0">
                <a:solidFill>
                  <a:schemeClr val="bg1"/>
                </a:solidFill>
              </a:rPr>
              <a:t>Σ</a:t>
            </a:r>
            <a:r>
              <a:rPr lang="en-US" sz="3200" b="1" baseline="-25000" dirty="0" smtClean="0">
                <a:solidFill>
                  <a:schemeClr val="bg1"/>
                </a:solidFill>
              </a:rPr>
              <a:t>2</a:t>
            </a:r>
            <a:r>
              <a:rPr lang="es-ES_tradnl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</a:t>
            </a:r>
            <a:r>
              <a:rPr lang="en-US" sz="3200" b="1" dirty="0" smtClean="0">
                <a:solidFill>
                  <a:schemeClr val="bg1"/>
                </a:solidFill>
              </a:rPr>
              <a:t>Π</a:t>
            </a:r>
            <a:r>
              <a:rPr lang="en-US" sz="3200" b="1" baseline="-25000" dirty="0" smtClean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7314224" y="2421866"/>
            <a:ext cx="321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8073049" y="2424382"/>
            <a:ext cx="321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3120049" y="435478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3739174" y="435478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281656" y="435478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Having made my point,                 I conclude.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_tradnl" dirty="0" smtClean="0"/>
              <a:t>L. </a:t>
            </a:r>
            <a:r>
              <a:rPr lang="es-ES_tradnl" dirty="0" err="1" smtClean="0"/>
              <a:t>Babai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740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problema a resolver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5884082" y="18299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479498"/>
              </p:ext>
            </p:extLst>
          </p:nvPr>
        </p:nvGraphicFramePr>
        <p:xfrm>
          <a:off x="805597" y="2067971"/>
          <a:ext cx="257722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Pérez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González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19204"/>
              </p:ext>
            </p:extLst>
          </p:nvPr>
        </p:nvGraphicFramePr>
        <p:xfrm>
          <a:off x="6771790" y="2253391"/>
          <a:ext cx="1645284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Juan 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María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Pedro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70373" y="2181552"/>
            <a:ext cx="2219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/>
              <a:t>π</a:t>
            </a:r>
            <a:r>
              <a:rPr lang="es-ES_tradnl" sz="2000" baseline="-25000" dirty="0" smtClean="0"/>
              <a:t>nombre</a:t>
            </a:r>
            <a:r>
              <a:rPr lang="es-ES_tradnl" sz="2000" dirty="0" smtClean="0"/>
              <a:t>(EMPLEADO)</a:t>
            </a:r>
            <a:endParaRPr lang="es-ES_tradnl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90217" y="1546459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551395" y="2790002"/>
            <a:ext cx="31018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46100" y="1546459"/>
            <a:ext cx="8051800" cy="228894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00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TextBox 34"/>
          <p:cNvSpPr txBox="1"/>
          <p:nvPr/>
        </p:nvSpPr>
        <p:spPr>
          <a:xfrm>
            <a:off x="5884082" y="44207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graphicFrame>
        <p:nvGraphicFramePr>
          <p:cNvPr id="3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409383"/>
              </p:ext>
            </p:extLst>
          </p:nvPr>
        </p:nvGraphicFramePr>
        <p:xfrm>
          <a:off x="805597" y="4658771"/>
          <a:ext cx="257722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1"/>
                <a:gridCol w="1288611"/>
              </a:tblGrid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nombre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apellido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60877"/>
              </p:ext>
            </p:extLst>
          </p:nvPr>
        </p:nvGraphicFramePr>
        <p:xfrm>
          <a:off x="6771790" y="4844191"/>
          <a:ext cx="1645284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284"/>
              </a:tblGrid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</a:t>
                      </a:r>
                      <a:endParaRPr lang="es-ES_tradnl" dirty="0"/>
                    </a:p>
                  </a:txBody>
                  <a:tcPr/>
                </a:tc>
              </a:tr>
              <a:tr h="346272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970373" y="4772352"/>
            <a:ext cx="2219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 smtClean="0"/>
              <a:t>π</a:t>
            </a:r>
            <a:r>
              <a:rPr lang="es-ES_tradnl" sz="2000" baseline="-25000" dirty="0" smtClean="0"/>
              <a:t>nombre</a:t>
            </a:r>
            <a:r>
              <a:rPr lang="es-ES_tradnl" sz="2000" dirty="0" smtClean="0"/>
              <a:t>(EMPLEADO)</a:t>
            </a:r>
            <a:endParaRPr lang="es-ES_tradnl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1290217" y="4137259"/>
            <a:ext cx="160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EMPLEADO</a:t>
            </a:r>
            <a:endParaRPr lang="es-ES_tradnl" sz="24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551395" y="5380802"/>
            <a:ext cx="31018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46100" y="4137259"/>
            <a:ext cx="8051800" cy="228894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00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1" name="Oval Callout 50"/>
          <p:cNvSpPr/>
          <p:nvPr/>
        </p:nvSpPr>
        <p:spPr>
          <a:xfrm>
            <a:off x="6068748" y="1066161"/>
            <a:ext cx="2274718" cy="1188004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no </a:t>
            </a:r>
            <a:r>
              <a:rPr lang="en-US" dirty="0" err="1" smtClean="0">
                <a:solidFill>
                  <a:schemeClr val="tx1"/>
                </a:solidFill>
              </a:rPr>
              <a:t>utilizan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constantes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0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¿Por qué es un problema importante?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Es un problema fundamental para el aprendizaje de consultas</a:t>
            </a:r>
          </a:p>
          <a:p>
            <a:pPr lvl="1"/>
            <a:r>
              <a:rPr lang="es-ES" dirty="0" smtClean="0"/>
              <a:t>Un sistema infiere la consulta a realizar basado en ejemplos</a:t>
            </a:r>
          </a:p>
          <a:p>
            <a:pPr lvl="1"/>
            <a:endParaRPr lang="es-ES" sz="1400" dirty="0" smtClean="0"/>
          </a:p>
          <a:p>
            <a:r>
              <a:rPr lang="es-ES" dirty="0" smtClean="0"/>
              <a:t>Tiene muchas otras aplicaciones</a:t>
            </a:r>
          </a:p>
          <a:p>
            <a:pPr lvl="1"/>
            <a:r>
              <a:rPr lang="es-ES" dirty="0" smtClean="0"/>
              <a:t>Ingeniería reversa de consultas</a:t>
            </a:r>
          </a:p>
          <a:p>
            <a:pPr lvl="1"/>
            <a:r>
              <a:rPr lang="es-ES" dirty="0" smtClean="0"/>
              <a:t>Optimización de consultas (a nivel de instancias)</a:t>
            </a:r>
          </a:p>
          <a:p>
            <a:pPr lvl="1"/>
            <a:r>
              <a:rPr lang="es-ES" dirty="0" smtClean="0"/>
              <a:t>Mapeo entre esquemas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9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problema FO-DEF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 smtClean="0"/>
              <a:t>Input: </a:t>
            </a:r>
            <a:r>
              <a:rPr lang="es-ES_tradnl" dirty="0" smtClean="0"/>
              <a:t>Una base de datos relacional </a:t>
            </a:r>
            <a:r>
              <a:rPr lang="es-ES_tradnl" b="1" dirty="0" smtClean="0"/>
              <a:t>D</a:t>
            </a:r>
            <a:r>
              <a:rPr lang="es-ES_tradnl" dirty="0" smtClean="0"/>
              <a:t> y una relación </a:t>
            </a:r>
            <a:r>
              <a:rPr lang="es-ES_tradnl" b="1" dirty="0" smtClean="0"/>
              <a:t>R</a:t>
            </a:r>
          </a:p>
          <a:p>
            <a:pPr marL="0" indent="0">
              <a:buNone/>
            </a:pPr>
            <a:r>
              <a:rPr lang="es-ES_tradnl" b="1" dirty="0" smtClean="0"/>
              <a:t>Output:</a:t>
            </a:r>
            <a:r>
              <a:rPr lang="es-ES_tradnl" dirty="0" smtClean="0"/>
              <a:t> Una de las siguientes alternativas</a:t>
            </a:r>
          </a:p>
          <a:p>
            <a:pPr marL="457200" lvl="1" indent="0">
              <a:buNone/>
            </a:pPr>
            <a:r>
              <a:rPr lang="es-ES_tradnl" b="1" dirty="0" smtClean="0"/>
              <a:t>yes</a:t>
            </a:r>
            <a:r>
              <a:rPr lang="es-ES_tradnl" dirty="0" smtClean="0"/>
              <a:t>: existe una consulta </a:t>
            </a:r>
            <a:r>
              <a:rPr lang="es-ES_tradnl" b="1" dirty="0" smtClean="0"/>
              <a:t>Q</a:t>
            </a:r>
            <a:r>
              <a:rPr lang="es-ES_tradnl" dirty="0" smtClean="0"/>
              <a:t> en algebra relacional tal que </a:t>
            </a:r>
            <a:r>
              <a:rPr lang="es-ES_tradnl" b="1" dirty="0" smtClean="0"/>
              <a:t>Q(D) = R</a:t>
            </a:r>
          </a:p>
          <a:p>
            <a:pPr marL="457200" lvl="1" indent="0">
              <a:buNone/>
            </a:pPr>
            <a:r>
              <a:rPr lang="es-ES_tradnl" b="1" dirty="0" smtClean="0"/>
              <a:t>no</a:t>
            </a:r>
            <a:r>
              <a:rPr lang="es-ES_tradnl" dirty="0" smtClean="0"/>
              <a:t>: en caso contrario </a:t>
            </a:r>
          </a:p>
          <a:p>
            <a:pPr marL="457200" lvl="1" indent="0">
              <a:buNone/>
            </a:pPr>
            <a:endParaRPr lang="es-ES_tradnl" dirty="0"/>
          </a:p>
          <a:p>
            <a:pPr marL="57150" indent="0">
              <a:buNone/>
            </a:pPr>
            <a:endParaRPr lang="es-ES_tradnl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5029200"/>
            <a:ext cx="8229600" cy="1096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FO-DEF = { (D,R) | existe una consulta Q en algebra relacional tal que Q(D) = R }</a:t>
            </a:r>
            <a:endParaRPr lang="es-ES_tradnl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13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¿Es FO-DEF </a:t>
            </a:r>
            <a:r>
              <a:rPr lang="es-ES_tradnl" dirty="0" err="1" smtClean="0"/>
              <a:t>decidible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1" y="1600201"/>
            <a:ext cx="8229600" cy="45259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23128" y="3876685"/>
            <a:ext cx="3297746" cy="14346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02601" y="1770810"/>
            <a:ext cx="2338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Problemas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decisión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880516" y="2896374"/>
            <a:ext cx="2274718" cy="1188004"/>
          </a:xfrm>
          <a:prstGeom prst="wedgeEllipseCallout">
            <a:avLst>
              <a:gd name="adj1" fmla="val -51769"/>
              <a:gd name="adj2" fmla="val 51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Existe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algoritmo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lo </a:t>
            </a:r>
            <a:r>
              <a:rPr lang="en-US" dirty="0" err="1" smtClean="0">
                <a:solidFill>
                  <a:schemeClr val="tx1"/>
                </a:solidFill>
              </a:rPr>
              <a:t>resuelve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66201" y="2884049"/>
            <a:ext cx="449654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PRIMO = { n | n </a:t>
            </a:r>
            <a:r>
              <a:rPr lang="en-US" b="1" dirty="0" err="1" smtClean="0">
                <a:solidFill>
                  <a:schemeClr val="bg1"/>
                </a:solidFill>
              </a:rPr>
              <a:t>es</a:t>
            </a:r>
            <a:r>
              <a:rPr lang="en-US" b="1" dirty="0" smtClean="0">
                <a:solidFill>
                  <a:schemeClr val="bg1"/>
                </a:solidFill>
              </a:rPr>
              <a:t> un </a:t>
            </a:r>
            <a:r>
              <a:rPr lang="en-US" b="1" dirty="0" err="1" smtClean="0">
                <a:solidFill>
                  <a:schemeClr val="bg1"/>
                </a:solidFill>
              </a:rPr>
              <a:t>número</a:t>
            </a:r>
            <a:r>
              <a:rPr lang="en-US" b="1" dirty="0" smtClean="0">
                <a:solidFill>
                  <a:schemeClr val="bg1"/>
                </a:solidFill>
              </a:rPr>
              <a:t> primo }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Input: 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Output: yes (n </a:t>
            </a:r>
            <a:r>
              <a:rPr lang="en-US" b="1" dirty="0" err="1" smtClean="0">
                <a:solidFill>
                  <a:schemeClr val="bg1"/>
                </a:solidFill>
              </a:rPr>
              <a:t>es</a:t>
            </a:r>
            <a:r>
              <a:rPr lang="en-US" b="1" dirty="0" smtClean="0">
                <a:solidFill>
                  <a:schemeClr val="bg1"/>
                </a:solidFill>
              </a:rPr>
              <a:t> primo) o no (n no </a:t>
            </a:r>
            <a:r>
              <a:rPr lang="en-US" b="1" dirty="0" err="1" smtClean="0">
                <a:solidFill>
                  <a:schemeClr val="bg1"/>
                </a:solidFill>
              </a:rPr>
              <a:t>es</a:t>
            </a:r>
            <a:r>
              <a:rPr lang="en-US" b="1" dirty="0" smtClean="0">
                <a:solidFill>
                  <a:schemeClr val="bg1"/>
                </a:solidFill>
              </a:rPr>
              <a:t> primo)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2394" y="4567993"/>
            <a:ext cx="856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PRIMO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2394" y="4091525"/>
            <a:ext cx="2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Problemas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decidibles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6237" y="4657112"/>
            <a:ext cx="109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¿FO-DEF?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2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1" grpId="1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Algunos comentarios sobre la noción de algoritmo 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formaliza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áquinas</a:t>
            </a:r>
            <a:r>
              <a:rPr lang="en-US" dirty="0" smtClean="0"/>
              <a:t> de Turing (MT)</a:t>
            </a:r>
          </a:p>
          <a:p>
            <a:pPr lvl="1"/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matemático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Un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decidible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y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MT </a:t>
            </a:r>
            <a:r>
              <a:rPr lang="en-US" dirty="0" err="1"/>
              <a:t>que</a:t>
            </a:r>
            <a:r>
              <a:rPr lang="en-US" dirty="0"/>
              <a:t> lo </a:t>
            </a:r>
            <a:r>
              <a:rPr lang="en-US" dirty="0" err="1"/>
              <a:t>resuelve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2524</Words>
  <Application>Microsoft Macintosh PowerPoint</Application>
  <PresentationFormat>On-screen Show (4:3)</PresentationFormat>
  <Paragraphs>606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The Exact Complexity of the First-Order Logic Definibility Problem </vt:lpstr>
      <vt:lpstr>El problema a resolver</vt:lpstr>
      <vt:lpstr>El problema a resolver</vt:lpstr>
      <vt:lpstr>El problema a resolver</vt:lpstr>
      <vt:lpstr>El problema a resolver</vt:lpstr>
      <vt:lpstr>¿Por qué es un problema importante?</vt:lpstr>
      <vt:lpstr>El problema FO-DEF</vt:lpstr>
      <vt:lpstr>¿Es FO-DEF decidible?</vt:lpstr>
      <vt:lpstr>Algunos comentarios sobre la noción de algoritmo  </vt:lpstr>
      <vt:lpstr>Algunos comentarios sobre la noción de algoritmo  </vt:lpstr>
      <vt:lpstr>¿Cuál es la forma correcta de la figura?</vt:lpstr>
      <vt:lpstr>Punto de partida: FO-DEF es decidible</vt:lpstr>
      <vt:lpstr>La noción de automorfismo</vt:lpstr>
      <vt:lpstr>Aplicando las condiciones del teorema</vt:lpstr>
      <vt:lpstr>Un algoritmo para FO-DEF</vt:lpstr>
      <vt:lpstr>¿Cuál es la complejidad del algoritmo?</vt:lpstr>
      <vt:lpstr>¿Dónde está FO-DEF?</vt:lpstr>
      <vt:lpstr>¿Es esto suficiente?</vt:lpstr>
      <vt:lpstr>La pregunta a responder</vt:lpstr>
      <vt:lpstr>¿Cómo se demuestra que un problema es difícil?</vt:lpstr>
      <vt:lpstr>La clase de complejidad NP</vt:lpstr>
      <vt:lpstr>La instrucción choose</vt:lpstr>
      <vt:lpstr>Una definición de la clase NP</vt:lpstr>
      <vt:lpstr>La clase NP: Un ejemplo</vt:lpstr>
      <vt:lpstr>El problema MAPA</vt:lpstr>
      <vt:lpstr>MAPA está en NP</vt:lpstr>
      <vt:lpstr>La noción de NP-completitud</vt:lpstr>
      <vt:lpstr>La noción de NP-completitud</vt:lpstr>
      <vt:lpstr>¿Es PTIME = NP?</vt:lpstr>
      <vt:lpstr>MAPA es NP-completo</vt:lpstr>
      <vt:lpstr>¿Es FO-DEF NP-completo?</vt:lpstr>
      <vt:lpstr>FO-DEF está en NP</vt:lpstr>
      <vt:lpstr>La clase de complejidad coNP</vt:lpstr>
      <vt:lpstr>¿Es NP = coNP?</vt:lpstr>
      <vt:lpstr>¿Puede ser FO-DEF NP-completo?</vt:lpstr>
      <vt:lpstr>¿Cómo demostramos que FO-DEF es difícil?</vt:lpstr>
      <vt:lpstr>Utilizamos un problema “intermedio”</vt:lpstr>
      <vt:lpstr>La noción de isomorfismo de grafos</vt:lpstr>
      <vt:lpstr>El problema GRAPH-ISO</vt:lpstr>
      <vt:lpstr>La clase de complejidad GI</vt:lpstr>
      <vt:lpstr>La complejidad exacta de FO-DEF</vt:lpstr>
      <vt:lpstr>Más allá de NP y coNP …</vt:lpstr>
      <vt:lpstr>FO-DEF no es coNP-completo</vt:lpstr>
      <vt:lpstr>Having made my point,                 I conclude.</vt:lpstr>
    </vt:vector>
  </TitlesOfParts>
  <Company>Depto de Ciencia de la Computacion PUC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Marcelo Arenas S.</dc:creator>
  <cp:lastModifiedBy>Marcelo Arenas S.</cp:lastModifiedBy>
  <cp:revision>136</cp:revision>
  <dcterms:created xsi:type="dcterms:W3CDTF">2015-06-09T22:35:27Z</dcterms:created>
  <dcterms:modified xsi:type="dcterms:W3CDTF">2015-09-16T16:26:39Z</dcterms:modified>
</cp:coreProperties>
</file>